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57"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8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jpe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690B39-68DD-D415-62E2-55CB0118059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927927B4-EF62-9452-8391-0B982275FA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7CD1C6F-0341-82FB-CD88-947826D32C57}"/>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5" name="Tijdelijke aanduiding voor voettekst 4">
            <a:extLst>
              <a:ext uri="{FF2B5EF4-FFF2-40B4-BE49-F238E27FC236}">
                <a16:creationId xmlns:a16="http://schemas.microsoft.com/office/drawing/2014/main" id="{2CC045FE-90DF-40CA-FD6C-F7B68E035ED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B21C663-D1E9-A7C3-23EA-EBA1792B89A3}"/>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1584685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054964-DA16-9F6C-CBF0-38A9259561DE}"/>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68CB432-A39D-7A14-675D-A59FB410F69F}"/>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E783ED0-39B7-39AA-ACDD-E447BE6B6DAE}"/>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5" name="Tijdelijke aanduiding voor voettekst 4">
            <a:extLst>
              <a:ext uri="{FF2B5EF4-FFF2-40B4-BE49-F238E27FC236}">
                <a16:creationId xmlns:a16="http://schemas.microsoft.com/office/drawing/2014/main" id="{56AF8745-D8D6-B95C-E0D9-104335A2325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59DC759-2F00-3E41-F928-C46477D0DE07}"/>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332084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6B2ABD1-05A0-51E0-8F95-067C2C4C8B33}"/>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A4CA77F1-C201-6416-2343-CE632A6872D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81EC0C3-1273-C583-AFF3-4B9AA00918EC}"/>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5" name="Tijdelijke aanduiding voor voettekst 4">
            <a:extLst>
              <a:ext uri="{FF2B5EF4-FFF2-40B4-BE49-F238E27FC236}">
                <a16:creationId xmlns:a16="http://schemas.microsoft.com/office/drawing/2014/main" id="{05BFB70A-BD7B-025C-2D56-CE77368A7F4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521E139-058D-E53C-6017-A0F519D4CF23}"/>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3969066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941C01-FDB1-2E37-C3BD-326B76868E7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6F3355E-6CAC-EBC9-6C4D-5D0C3C6D5DAA}"/>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E99E4E-3CE5-D770-E8ED-6000EB848A4B}"/>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5" name="Tijdelijke aanduiding voor voettekst 4">
            <a:extLst>
              <a:ext uri="{FF2B5EF4-FFF2-40B4-BE49-F238E27FC236}">
                <a16:creationId xmlns:a16="http://schemas.microsoft.com/office/drawing/2014/main" id="{54C4DFFA-0AFF-7D36-166B-FB964DC2189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5D2721C-7A73-9909-3BF1-7A471673F2F6}"/>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931292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98308F-F19F-8C1D-454E-9F4655B27169}"/>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7E3A5C93-5C73-EDBA-5D8D-6CDC99D0A74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EB5119C9-4B95-2848-5ACA-702A8AD04866}"/>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5" name="Tijdelijke aanduiding voor voettekst 4">
            <a:extLst>
              <a:ext uri="{FF2B5EF4-FFF2-40B4-BE49-F238E27FC236}">
                <a16:creationId xmlns:a16="http://schemas.microsoft.com/office/drawing/2014/main" id="{ACC91335-CB1A-06DE-426D-9E8FEE85FE6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AC166F9-141F-FC58-FEFB-301A09943351}"/>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733058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35A496-2741-75D6-93C4-F43EEE041B1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67BC3CA-97E6-7CB0-A669-EB24678193A6}"/>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46CC719-D482-33FC-4D7E-7F7CA35E8E27}"/>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C178706-3A3A-CC36-0D98-A525AEDF8F38}"/>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6" name="Tijdelijke aanduiding voor voettekst 5">
            <a:extLst>
              <a:ext uri="{FF2B5EF4-FFF2-40B4-BE49-F238E27FC236}">
                <a16:creationId xmlns:a16="http://schemas.microsoft.com/office/drawing/2014/main" id="{E65C2BBD-71D5-9B69-8AF7-D64245A11A6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2FCCFFF-7316-5927-480A-8D757AE91587}"/>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1852130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BAEDBB-A79C-781C-28DB-FBA92FEF53FA}"/>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090C1CF-6F27-7EA9-24DA-0633C35691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BD19E364-772F-40EE-A20D-027994076D59}"/>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A5A467D3-4DCC-0EA3-2DE3-060FB53BC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5EEAC54F-E8AB-F703-A2A0-AEB12CE75A9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28D8801-EE03-8E60-6CDA-091513257F6A}"/>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8" name="Tijdelijke aanduiding voor voettekst 7">
            <a:extLst>
              <a:ext uri="{FF2B5EF4-FFF2-40B4-BE49-F238E27FC236}">
                <a16:creationId xmlns:a16="http://schemas.microsoft.com/office/drawing/2014/main" id="{7128B4A4-43DB-D895-7697-B97B96CBBE8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AC351A3F-AC11-48F4-EBA0-AD5719317765}"/>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2032518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7CBA80-2ED2-F851-1068-FA8F06BEBB70}"/>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B20D5F7-9A8C-41AD-4E38-8A870F445D50}"/>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4" name="Tijdelijke aanduiding voor voettekst 3">
            <a:extLst>
              <a:ext uri="{FF2B5EF4-FFF2-40B4-BE49-F238E27FC236}">
                <a16:creationId xmlns:a16="http://schemas.microsoft.com/office/drawing/2014/main" id="{F9DB7192-92F9-3EAF-338B-776D63DD048A}"/>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9915ABF1-51E2-7AA9-3049-77C7576C4E8C}"/>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1515025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2CF5B72-75FD-CFA4-AF34-E6BE1DEFA4BA}"/>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3" name="Tijdelijke aanduiding voor voettekst 2">
            <a:extLst>
              <a:ext uri="{FF2B5EF4-FFF2-40B4-BE49-F238E27FC236}">
                <a16:creationId xmlns:a16="http://schemas.microsoft.com/office/drawing/2014/main" id="{AC83DADA-6DE5-34EC-67E5-3ED1F0BA9391}"/>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D530050B-08BF-F66E-91EF-66107B31DC3C}"/>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140149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8FD19B-901C-E0A3-D35A-87BE50802B5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46C10295-1C2D-1E7C-6294-208886037B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EAE0867-F7C1-3712-7ABD-8824E120C0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25E9279-F7C9-BBAB-BED0-D1703D175992}"/>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6" name="Tijdelijke aanduiding voor voettekst 5">
            <a:extLst>
              <a:ext uri="{FF2B5EF4-FFF2-40B4-BE49-F238E27FC236}">
                <a16:creationId xmlns:a16="http://schemas.microsoft.com/office/drawing/2014/main" id="{D6988701-6D2F-F0EF-1AC0-BED4A6A92F1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57E412C-E354-8E24-5081-56ACEC1420F5}"/>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409381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0B0080-2A5B-D3B4-E1EE-4067E98E312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6DDF202-D254-022E-96F8-42F575FE4C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DB8294AE-80C2-9A14-9FA1-753887ED9F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F2430770-A744-C994-807E-E7CE65121ACB}"/>
              </a:ext>
            </a:extLst>
          </p:cNvPr>
          <p:cNvSpPr>
            <a:spLocks noGrp="1"/>
          </p:cNvSpPr>
          <p:nvPr>
            <p:ph type="dt" sz="half" idx="10"/>
          </p:nvPr>
        </p:nvSpPr>
        <p:spPr/>
        <p:txBody>
          <a:bodyPr/>
          <a:lstStyle/>
          <a:p>
            <a:fld id="{306AD766-DD64-4981-826E-904823E91763}" type="datetimeFigureOut">
              <a:rPr lang="nl-NL" smtClean="0"/>
              <a:t>21-10-2025</a:t>
            </a:fld>
            <a:endParaRPr lang="nl-NL"/>
          </a:p>
        </p:txBody>
      </p:sp>
      <p:sp>
        <p:nvSpPr>
          <p:cNvPr id="6" name="Tijdelijke aanduiding voor voettekst 5">
            <a:extLst>
              <a:ext uri="{FF2B5EF4-FFF2-40B4-BE49-F238E27FC236}">
                <a16:creationId xmlns:a16="http://schemas.microsoft.com/office/drawing/2014/main" id="{39135881-360F-294C-9125-9EAA918EACE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C001762-9760-8F23-14EE-BC279A39D930}"/>
              </a:ext>
            </a:extLst>
          </p:cNvPr>
          <p:cNvSpPr>
            <a:spLocks noGrp="1"/>
          </p:cNvSpPr>
          <p:nvPr>
            <p:ph type="sldNum" sz="quarter" idx="12"/>
          </p:nvPr>
        </p:nvSpPr>
        <p:spPr/>
        <p:txBody>
          <a:bodyPr/>
          <a:lstStyle/>
          <a:p>
            <a:fld id="{7B142BC4-5C8D-4CFF-A54A-F52881028D98}" type="slidenum">
              <a:rPr lang="nl-NL" smtClean="0"/>
              <a:t>‹nr.›</a:t>
            </a:fld>
            <a:endParaRPr lang="nl-NL"/>
          </a:p>
        </p:txBody>
      </p:sp>
    </p:spTree>
    <p:extLst>
      <p:ext uri="{BB962C8B-B14F-4D97-AF65-F5344CB8AC3E}">
        <p14:creationId xmlns:p14="http://schemas.microsoft.com/office/powerpoint/2010/main" val="2514056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8ACC1D2-8216-B257-2B3A-DBC644A126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626B755-B503-DDE8-E5FA-CAD880EF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D46B233-8340-90B3-8DBA-7DF9221618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6AD766-DD64-4981-826E-904823E91763}" type="datetimeFigureOut">
              <a:rPr lang="nl-NL" smtClean="0"/>
              <a:t>21-10-2025</a:t>
            </a:fld>
            <a:endParaRPr lang="nl-NL"/>
          </a:p>
        </p:txBody>
      </p:sp>
      <p:sp>
        <p:nvSpPr>
          <p:cNvPr id="5" name="Tijdelijke aanduiding voor voettekst 4">
            <a:extLst>
              <a:ext uri="{FF2B5EF4-FFF2-40B4-BE49-F238E27FC236}">
                <a16:creationId xmlns:a16="http://schemas.microsoft.com/office/drawing/2014/main" id="{38C1A78D-40D0-76A3-577E-D844AD630F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49A6433D-8C0E-2AA6-F895-FFD1657CEA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142BC4-5C8D-4CFF-A54A-F52881028D98}" type="slidenum">
              <a:rPr lang="nl-NL" smtClean="0"/>
              <a:t>‹nr.›</a:t>
            </a:fld>
            <a:endParaRPr lang="nl-NL"/>
          </a:p>
        </p:txBody>
      </p:sp>
    </p:spTree>
    <p:extLst>
      <p:ext uri="{BB962C8B-B14F-4D97-AF65-F5344CB8AC3E}">
        <p14:creationId xmlns:p14="http://schemas.microsoft.com/office/powerpoint/2010/main" val="1193010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14.png"/><Relationship Id="rId18" Type="http://schemas.openxmlformats.org/officeDocument/2006/relationships/image" Target="../media/image18.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3.png"/><Relationship Id="rId17" Type="http://schemas.openxmlformats.org/officeDocument/2006/relationships/image" Target="../media/image17.png"/><Relationship Id="rId2" Type="http://schemas.openxmlformats.org/officeDocument/2006/relationships/image" Target="../media/image4.png"/><Relationship Id="rId16"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2.png"/><Relationship Id="rId5" Type="http://schemas.openxmlformats.org/officeDocument/2006/relationships/image" Target="../media/image7.jpeg"/><Relationship Id="rId15" Type="http://schemas.openxmlformats.org/officeDocument/2006/relationships/image" Target="../media/image15.jpeg"/><Relationship Id="rId10" Type="http://schemas.openxmlformats.org/officeDocument/2006/relationships/image" Target="../media/image11.jpeg"/><Relationship Id="rId4" Type="http://schemas.openxmlformats.org/officeDocument/2006/relationships/image" Target="../media/image6.jpeg"/><Relationship Id="rId9" Type="http://schemas.openxmlformats.org/officeDocument/2006/relationships/image" Target="../media/image10.png"/><Relationship Id="rId1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D47766EE-4192-4B2D-A5A0-F60F9A5F74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Afbeelding 3" descr="Afbeelding met zwart-wit, tekst, Lettertype, patroon&#10;&#10;Door AI gegenereerde inhoud is mogelijk onjuist.">
            <a:extLst>
              <a:ext uri="{FF2B5EF4-FFF2-40B4-BE49-F238E27FC236}">
                <a16:creationId xmlns:a16="http://schemas.microsoft.com/office/drawing/2014/main" id="{65A5C6A8-B1AD-FD59-7A75-483EBCB5A80A}"/>
              </a:ext>
            </a:extLst>
          </p:cNvPr>
          <p:cNvPicPr>
            <a:picLocks noChangeAspect="1"/>
          </p:cNvPicPr>
          <p:nvPr/>
        </p:nvPicPr>
        <p:blipFill>
          <a:blip r:embed="rId2">
            <a:extLst>
              <a:ext uri="{28A0092B-C50C-407E-A947-70E740481C1C}">
                <a14:useLocalDpi xmlns:a14="http://schemas.microsoft.com/office/drawing/2010/main" val="0"/>
              </a:ext>
            </a:extLst>
          </a:blip>
          <a:srcRect t="13062" b="9883"/>
          <a:stretch>
            <a:fillRect/>
          </a:stretch>
        </p:blipFill>
        <p:spPr>
          <a:xfrm>
            <a:off x="20" y="10"/>
            <a:ext cx="12191980" cy="6857990"/>
          </a:xfrm>
          <a:prstGeom prst="rect">
            <a:avLst/>
          </a:prstGeom>
        </p:spPr>
      </p:pic>
      <p:sp>
        <p:nvSpPr>
          <p:cNvPr id="16" name="Graphic 1">
            <a:extLst>
              <a:ext uri="{FF2B5EF4-FFF2-40B4-BE49-F238E27FC236}">
                <a16:creationId xmlns:a16="http://schemas.microsoft.com/office/drawing/2014/main" id="{D6705569-F545-4F47-A260-A9202826EA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V="1">
            <a:off x="2655438" y="838201"/>
            <a:ext cx="7098161" cy="4549051"/>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
        <p:nvSpPr>
          <p:cNvPr id="2" name="Titel 1">
            <a:extLst>
              <a:ext uri="{FF2B5EF4-FFF2-40B4-BE49-F238E27FC236}">
                <a16:creationId xmlns:a16="http://schemas.microsoft.com/office/drawing/2014/main" id="{86F789F3-4C24-914F-21C7-BBDD83444C98}"/>
              </a:ext>
            </a:extLst>
          </p:cNvPr>
          <p:cNvSpPr>
            <a:spLocks noGrp="1"/>
          </p:cNvSpPr>
          <p:nvPr>
            <p:ph type="ctrTitle"/>
          </p:nvPr>
        </p:nvSpPr>
        <p:spPr>
          <a:xfrm>
            <a:off x="3325473" y="1924619"/>
            <a:ext cx="5541054" cy="1655378"/>
          </a:xfrm>
        </p:spPr>
        <p:txBody>
          <a:bodyPr>
            <a:normAutofit/>
          </a:bodyPr>
          <a:lstStyle/>
          <a:p>
            <a:r>
              <a:rPr lang="nl-NL" sz="4400"/>
              <a:t>Het bos</a:t>
            </a:r>
          </a:p>
        </p:txBody>
      </p:sp>
      <p:sp>
        <p:nvSpPr>
          <p:cNvPr id="3" name="Ondertitel 2">
            <a:extLst>
              <a:ext uri="{FF2B5EF4-FFF2-40B4-BE49-F238E27FC236}">
                <a16:creationId xmlns:a16="http://schemas.microsoft.com/office/drawing/2014/main" id="{9A2F8EA0-7CAA-F893-CC16-1AA3F422DF1D}"/>
              </a:ext>
            </a:extLst>
          </p:cNvPr>
          <p:cNvSpPr>
            <a:spLocks noGrp="1"/>
          </p:cNvSpPr>
          <p:nvPr>
            <p:ph type="subTitle" idx="1"/>
          </p:nvPr>
        </p:nvSpPr>
        <p:spPr>
          <a:xfrm>
            <a:off x="3779556" y="3601441"/>
            <a:ext cx="4849924" cy="1337967"/>
          </a:xfrm>
        </p:spPr>
        <p:txBody>
          <a:bodyPr>
            <a:normAutofit/>
          </a:bodyPr>
          <a:lstStyle/>
          <a:p>
            <a:br>
              <a:rPr lang="nl-NL" dirty="0"/>
            </a:br>
            <a:r>
              <a:rPr lang="nl-NL" dirty="0"/>
              <a:t>Onderhandelingsspel over kwestie 2 van </a:t>
            </a:r>
            <a:r>
              <a:rPr lang="nl-NL" i="1" dirty="0"/>
              <a:t>Mens, dier en natuur</a:t>
            </a:r>
          </a:p>
        </p:txBody>
      </p:sp>
    </p:spTree>
    <p:extLst>
      <p:ext uri="{BB962C8B-B14F-4D97-AF65-F5344CB8AC3E}">
        <p14:creationId xmlns:p14="http://schemas.microsoft.com/office/powerpoint/2010/main" val="184987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DF9EB8D-153C-254B-1BFB-FFEA36FA79C2}"/>
              </a:ext>
            </a:extLst>
          </p:cNvPr>
          <p:cNvSpPr>
            <a:spLocks noGrp="1"/>
          </p:cNvSpPr>
          <p:nvPr>
            <p:ph type="title"/>
          </p:nvPr>
        </p:nvSpPr>
        <p:spPr>
          <a:xfrm>
            <a:off x="686834" y="1153572"/>
            <a:ext cx="3200400" cy="4461163"/>
          </a:xfrm>
        </p:spPr>
        <p:txBody>
          <a:bodyPr>
            <a:normAutofit/>
          </a:bodyPr>
          <a:lstStyle/>
          <a:p>
            <a:r>
              <a:rPr lang="nl-NL">
                <a:solidFill>
                  <a:srgbClr val="FFFFFF"/>
                </a:solidFill>
              </a:rPr>
              <a:t>De situatie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ijdelijke aanduiding voor inhoud 2">
            <a:extLst>
              <a:ext uri="{FF2B5EF4-FFF2-40B4-BE49-F238E27FC236}">
                <a16:creationId xmlns:a16="http://schemas.microsoft.com/office/drawing/2014/main" id="{FE3E0D58-CABF-7F2A-F390-4518E34BE637}"/>
              </a:ext>
            </a:extLst>
          </p:cNvPr>
          <p:cNvSpPr>
            <a:spLocks noGrp="1"/>
          </p:cNvSpPr>
          <p:nvPr>
            <p:ph idx="1"/>
          </p:nvPr>
        </p:nvSpPr>
        <p:spPr>
          <a:xfrm>
            <a:off x="4447308" y="591344"/>
            <a:ext cx="6906491" cy="5585619"/>
          </a:xfrm>
        </p:spPr>
        <p:txBody>
          <a:bodyPr anchor="ctr">
            <a:normAutofit/>
          </a:bodyPr>
          <a:lstStyle/>
          <a:p>
            <a:r>
              <a:rPr lang="nl-NL" sz="2200" dirty="0"/>
              <a:t>Jullie mogen als gemeenteraad een groot bos herinrichten. Ieder van jullie hoort bij een andere politieke partij. Er zijn 5 politieke partijen, dus 5 spelers in het spel. </a:t>
            </a:r>
          </a:p>
          <a:p>
            <a:r>
              <a:rPr lang="nl-NL" sz="2200" dirty="0"/>
              <a:t>Vanuit jullie idealen willen jullie het bos allemaal anders inrichten. Het doel van het spel is om via onderhandeling zoveel mogelijk van je overtuigingen te realiseren in de inrichting van het bos.</a:t>
            </a:r>
          </a:p>
          <a:p>
            <a:r>
              <a:rPr lang="nl-NL" sz="2200" dirty="0"/>
              <a:t>Het bos is nu een plek waar veel dieren wonen, zoals herten, wolven, rode bosmieren en nog vele andere. Maar mensen hebben natuurlijk ook wensen. In de naastgelegen stad is te weinig ruimte voor sport, spel en natuurbeleving. Gelukkig kunnen jullie het bos gaan benutten. Maar hoe weeg je af tussen de wensen van mens en dier?</a:t>
            </a:r>
          </a:p>
          <a:p>
            <a:endParaRPr lang="nl-NL" sz="2200" dirty="0"/>
          </a:p>
        </p:txBody>
      </p:sp>
    </p:spTree>
    <p:extLst>
      <p:ext uri="{BB962C8B-B14F-4D97-AF65-F5344CB8AC3E}">
        <p14:creationId xmlns:p14="http://schemas.microsoft.com/office/powerpoint/2010/main" val="2092511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10F4698-554B-1D05-BB3A-3B2C0855EFBE}"/>
              </a:ext>
            </a:extLst>
          </p:cNvPr>
          <p:cNvSpPr>
            <a:spLocks noGrp="1"/>
          </p:cNvSpPr>
          <p:nvPr>
            <p:ph type="title"/>
          </p:nvPr>
        </p:nvSpPr>
        <p:spPr>
          <a:xfrm>
            <a:off x="686834" y="1153572"/>
            <a:ext cx="3200400" cy="4461163"/>
          </a:xfrm>
        </p:spPr>
        <p:txBody>
          <a:bodyPr>
            <a:normAutofit/>
          </a:bodyPr>
          <a:lstStyle/>
          <a:p>
            <a:r>
              <a:rPr lang="nl-NL">
                <a:solidFill>
                  <a:srgbClr val="FFFFFF"/>
                </a:solidFill>
              </a:rPr>
              <a:t>Hoe speel je het?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ijdelijke aanduiding voor inhoud 2">
            <a:extLst>
              <a:ext uri="{FF2B5EF4-FFF2-40B4-BE49-F238E27FC236}">
                <a16:creationId xmlns:a16="http://schemas.microsoft.com/office/drawing/2014/main" id="{C5C63B40-6537-E227-DFF0-3EFEC40E1C73}"/>
              </a:ext>
            </a:extLst>
          </p:cNvPr>
          <p:cNvSpPr>
            <a:spLocks noGrp="1"/>
          </p:cNvSpPr>
          <p:nvPr>
            <p:ph idx="1"/>
          </p:nvPr>
        </p:nvSpPr>
        <p:spPr>
          <a:xfrm>
            <a:off x="4447308" y="591344"/>
            <a:ext cx="6906491" cy="5585619"/>
          </a:xfrm>
        </p:spPr>
        <p:txBody>
          <a:bodyPr anchor="ctr">
            <a:normAutofit/>
          </a:bodyPr>
          <a:lstStyle/>
          <a:p>
            <a:pPr marL="0" indent="0">
              <a:buNone/>
            </a:pPr>
            <a:r>
              <a:rPr lang="nl-NL" sz="2000" dirty="0"/>
              <a:t>Elke ronde bestaat uit:</a:t>
            </a:r>
          </a:p>
          <a:p>
            <a:pPr marL="457200" lvl="0" indent="-457200">
              <a:buFont typeface="+mj-lt"/>
              <a:buAutoNum type="arabicPeriod"/>
            </a:pPr>
            <a:r>
              <a:rPr lang="nl-NL" sz="2000" dirty="0"/>
              <a:t>Pak een kanskaart (10x).  </a:t>
            </a:r>
          </a:p>
          <a:p>
            <a:pPr marL="457200" lvl="0" indent="-457200">
              <a:buFont typeface="+mj-lt"/>
              <a:buAutoNum type="arabicPeriod"/>
            </a:pPr>
            <a:r>
              <a:rPr lang="nl-NL" sz="2000" dirty="0"/>
              <a:t>Onderhandel vanuit het standpunt van je partij over een reactie/oplossing bij de gebeurtenis op de kanskaart. </a:t>
            </a:r>
          </a:p>
          <a:p>
            <a:pPr marL="457200" lvl="0" indent="-457200">
              <a:buFont typeface="+mj-lt"/>
              <a:buAutoNum type="arabicPeriod"/>
            </a:pPr>
            <a:r>
              <a:rPr lang="nl-NL" sz="2000" dirty="0"/>
              <a:t>Maak de beslissing zichtbaar op de gezamenlijke boskaart. Je mag alle </a:t>
            </a:r>
            <a:r>
              <a:rPr lang="nl-NL" sz="2000" dirty="0" err="1"/>
              <a:t>picto’s</a:t>
            </a:r>
            <a:r>
              <a:rPr lang="nl-NL" sz="2000" dirty="0"/>
              <a:t> (ver-) plaatsen en onderhandelen over (zelfbedachte) compromissen.</a:t>
            </a:r>
          </a:p>
          <a:p>
            <a:pPr marL="0" indent="0">
              <a:buNone/>
            </a:pPr>
            <a:r>
              <a:rPr lang="nl-NL" sz="2000" dirty="0"/>
              <a:t>Zijn alle kanskaarten gespeeld? Nu ligt in het midden jullie definitieve voorstel voor de inrichting van het bos. </a:t>
            </a:r>
          </a:p>
          <a:p>
            <a:pPr marL="457200" lvl="0" indent="-457200">
              <a:buFont typeface="+mj-lt"/>
              <a:buAutoNum type="arabicPeriod"/>
            </a:pPr>
            <a:r>
              <a:rPr lang="nl-NL" sz="2000" dirty="0"/>
              <a:t>Er komen verkiezingen. De inwoners van jullie stad kijken welke partij er het beste in is geslaagd om zijn wensen voor de inrichting van het bos te realiseren. Geef jezelf een cijfer op een schaal 1-10: hoe past de gemeenschappelijke boskaart bij jouw eigen wensen?</a:t>
            </a:r>
          </a:p>
          <a:p>
            <a:pPr marL="457200" lvl="0" indent="-457200">
              <a:buFont typeface="+mj-lt"/>
              <a:buAutoNum type="arabicPeriod"/>
            </a:pPr>
            <a:r>
              <a:rPr lang="nl-NL" sz="2000" dirty="0"/>
              <a:t>Deel met elkaar hoe hoog je gescoord hebt en waarom. Waarom is het voor sommige partijen makkelijker/moeilijker om deze verkiezingen te winnen?</a:t>
            </a:r>
          </a:p>
          <a:p>
            <a:pPr marL="0" indent="0">
              <a:buNone/>
            </a:pPr>
            <a:endParaRPr lang="nl-NL" sz="2000" dirty="0"/>
          </a:p>
        </p:txBody>
      </p:sp>
    </p:spTree>
    <p:extLst>
      <p:ext uri="{BB962C8B-B14F-4D97-AF65-F5344CB8AC3E}">
        <p14:creationId xmlns:p14="http://schemas.microsoft.com/office/powerpoint/2010/main" val="2731911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F458D25-DE4A-DFE9-9BA6-40B8933AB6B7}"/>
              </a:ext>
            </a:extLst>
          </p:cNvPr>
          <p:cNvSpPr>
            <a:spLocks noGrp="1"/>
          </p:cNvSpPr>
          <p:nvPr>
            <p:ph type="title"/>
          </p:nvPr>
        </p:nvSpPr>
        <p:spPr>
          <a:xfrm>
            <a:off x="481013" y="3752849"/>
            <a:ext cx="3290887" cy="2452687"/>
          </a:xfrm>
        </p:spPr>
        <p:txBody>
          <a:bodyPr anchor="ctr">
            <a:normAutofit/>
          </a:bodyPr>
          <a:lstStyle/>
          <a:p>
            <a:r>
              <a:rPr lang="nl-NL" sz="3600"/>
              <a:t>Voorbereiding</a:t>
            </a:r>
          </a:p>
        </p:txBody>
      </p:sp>
      <p:pic>
        <p:nvPicPr>
          <p:cNvPr id="6" name="Afbeelding 5">
            <a:extLst>
              <a:ext uri="{FF2B5EF4-FFF2-40B4-BE49-F238E27FC236}">
                <a16:creationId xmlns:a16="http://schemas.microsoft.com/office/drawing/2014/main" id="{A4D49C72-913E-CEDE-12EB-89BFD5EC994E}"/>
              </a:ext>
            </a:extLst>
          </p:cNvPr>
          <p:cNvPicPr>
            <a:picLocks noChangeAspect="1"/>
          </p:cNvPicPr>
          <p:nvPr/>
        </p:nvPicPr>
        <p:blipFill>
          <a:blip r:embed="rId3"/>
          <a:srcRect t="16577" b="20993"/>
          <a:stretch>
            <a:fillRect/>
          </a:stretch>
        </p:blipFill>
        <p:spPr>
          <a:xfrm>
            <a:off x="20" y="10"/>
            <a:ext cx="12191980" cy="3710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3" name="Tijdelijke aanduiding voor inhoud 2">
            <a:extLst>
              <a:ext uri="{FF2B5EF4-FFF2-40B4-BE49-F238E27FC236}">
                <a16:creationId xmlns:a16="http://schemas.microsoft.com/office/drawing/2014/main" id="{79B87C8D-97C1-84A3-0ADC-848A45DC4A9E}"/>
              </a:ext>
            </a:extLst>
          </p:cNvPr>
          <p:cNvSpPr>
            <a:spLocks noGrp="1"/>
          </p:cNvSpPr>
          <p:nvPr>
            <p:ph idx="1"/>
          </p:nvPr>
        </p:nvSpPr>
        <p:spPr>
          <a:xfrm>
            <a:off x="4223982" y="3752850"/>
            <a:ext cx="7485413" cy="2452687"/>
          </a:xfrm>
        </p:spPr>
        <p:txBody>
          <a:bodyPr anchor="ctr">
            <a:normAutofit/>
          </a:bodyPr>
          <a:lstStyle/>
          <a:p>
            <a:r>
              <a:rPr lang="nl-NL" sz="1800"/>
              <a:t>Vul je eigen boskaart in volgens de idealen van je partij. Dit is het geheugensteuntje voor henzelf. </a:t>
            </a:r>
          </a:p>
          <a:p>
            <a:r>
              <a:rPr lang="nl-NL" sz="1800"/>
              <a:t>Hoe? Schrijf of teken zelf je ideale indeling op je privé-boskaart. De picto-kaartjes worden gebruikt voor het spel met de grote boskaart. </a:t>
            </a:r>
          </a:p>
        </p:txBody>
      </p:sp>
    </p:spTree>
    <p:extLst>
      <p:ext uri="{BB962C8B-B14F-4D97-AF65-F5344CB8AC3E}">
        <p14:creationId xmlns:p14="http://schemas.microsoft.com/office/powerpoint/2010/main" val="1278208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Afbeelding 15" descr="Afbeelding met clipart, schets, wit, zwart-wit&#10;&#10;Door AI gegenereerde inhoud is mogelijk onjuist.">
            <a:extLst>
              <a:ext uri="{FF2B5EF4-FFF2-40B4-BE49-F238E27FC236}">
                <a16:creationId xmlns:a16="http://schemas.microsoft.com/office/drawing/2014/main" id="{4DC95EC8-84FE-4AA7-0B48-153AC28FD34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9538" y="242388"/>
            <a:ext cx="1407433" cy="1393498"/>
          </a:xfrm>
          <a:prstGeom prst="rect">
            <a:avLst/>
          </a:prstGeom>
          <a:noFill/>
          <a:ln>
            <a:noFill/>
          </a:ln>
        </p:spPr>
      </p:pic>
      <p:sp>
        <p:nvSpPr>
          <p:cNvPr id="4" name="Tekstvak 3">
            <a:extLst>
              <a:ext uri="{FF2B5EF4-FFF2-40B4-BE49-F238E27FC236}">
                <a16:creationId xmlns:a16="http://schemas.microsoft.com/office/drawing/2014/main" id="{08C182D4-7F82-B8D2-E0C9-B11F05616767}"/>
              </a:ext>
            </a:extLst>
          </p:cNvPr>
          <p:cNvSpPr txBox="1"/>
          <p:nvPr/>
        </p:nvSpPr>
        <p:spPr>
          <a:xfrm>
            <a:off x="663739" y="1596656"/>
            <a:ext cx="1125039" cy="369332"/>
          </a:xfrm>
          <a:prstGeom prst="rect">
            <a:avLst/>
          </a:prstGeom>
          <a:noFill/>
        </p:spPr>
        <p:txBody>
          <a:bodyPr wrap="square" rtlCol="0">
            <a:spAutoFit/>
          </a:bodyPr>
          <a:lstStyle/>
          <a:p>
            <a:r>
              <a:rPr lang="nl-NL" dirty="0"/>
              <a:t>ruiterpad</a:t>
            </a:r>
          </a:p>
        </p:txBody>
      </p:sp>
      <p:pic>
        <p:nvPicPr>
          <p:cNvPr id="5" name="Afbeelding 4" descr="Losse picto Bbq'en - EasyAuti">
            <a:extLst>
              <a:ext uri="{FF2B5EF4-FFF2-40B4-BE49-F238E27FC236}">
                <a16:creationId xmlns:a16="http://schemas.microsoft.com/office/drawing/2014/main" id="{5B91822F-C6D9-2ED3-C2A8-B0B868041DC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84956" y="4460397"/>
            <a:ext cx="1400202" cy="1400202"/>
          </a:xfrm>
          <a:prstGeom prst="rect">
            <a:avLst/>
          </a:prstGeom>
          <a:noFill/>
          <a:ln>
            <a:noFill/>
          </a:ln>
        </p:spPr>
      </p:pic>
      <p:sp>
        <p:nvSpPr>
          <p:cNvPr id="6" name="Tekstvak 5">
            <a:extLst>
              <a:ext uri="{FF2B5EF4-FFF2-40B4-BE49-F238E27FC236}">
                <a16:creationId xmlns:a16="http://schemas.microsoft.com/office/drawing/2014/main" id="{1F2112D1-6E68-56A1-67B9-A4D26C561AEA}"/>
              </a:ext>
            </a:extLst>
          </p:cNvPr>
          <p:cNvSpPr txBox="1"/>
          <p:nvPr/>
        </p:nvSpPr>
        <p:spPr>
          <a:xfrm>
            <a:off x="2628304" y="5860599"/>
            <a:ext cx="1407433" cy="369332"/>
          </a:xfrm>
          <a:prstGeom prst="rect">
            <a:avLst/>
          </a:prstGeom>
          <a:noFill/>
        </p:spPr>
        <p:txBody>
          <a:bodyPr wrap="square" rtlCol="0">
            <a:spAutoFit/>
          </a:bodyPr>
          <a:lstStyle/>
          <a:p>
            <a:r>
              <a:rPr lang="nl-NL" dirty="0"/>
              <a:t>BBQ plaats</a:t>
            </a:r>
          </a:p>
        </p:txBody>
      </p:sp>
      <p:pic>
        <p:nvPicPr>
          <p:cNvPr id="7" name="Afbeelding 6" descr="strand vector pictogram 1500384 Vectorkunst bij Vecteezy">
            <a:extLst>
              <a:ext uri="{FF2B5EF4-FFF2-40B4-BE49-F238E27FC236}">
                <a16:creationId xmlns:a16="http://schemas.microsoft.com/office/drawing/2014/main" id="{F66678C2-765F-7D41-CA0D-DDEF7EB5B04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1885" y="1926771"/>
            <a:ext cx="1125038" cy="1125038"/>
          </a:xfrm>
          <a:prstGeom prst="rect">
            <a:avLst/>
          </a:prstGeom>
          <a:noFill/>
          <a:ln>
            <a:noFill/>
          </a:ln>
        </p:spPr>
      </p:pic>
      <p:sp>
        <p:nvSpPr>
          <p:cNvPr id="8" name="Tekstvak 7">
            <a:extLst>
              <a:ext uri="{FF2B5EF4-FFF2-40B4-BE49-F238E27FC236}">
                <a16:creationId xmlns:a16="http://schemas.microsoft.com/office/drawing/2014/main" id="{D7255B0B-B0F0-9D58-3956-EF385F1C4565}"/>
              </a:ext>
            </a:extLst>
          </p:cNvPr>
          <p:cNvSpPr txBox="1"/>
          <p:nvPr/>
        </p:nvSpPr>
        <p:spPr>
          <a:xfrm>
            <a:off x="391885" y="2987667"/>
            <a:ext cx="1266235" cy="646331"/>
          </a:xfrm>
          <a:prstGeom prst="rect">
            <a:avLst/>
          </a:prstGeom>
          <a:noFill/>
        </p:spPr>
        <p:txBody>
          <a:bodyPr wrap="square" rtlCol="0">
            <a:spAutoFit/>
          </a:bodyPr>
          <a:lstStyle/>
          <a:p>
            <a:r>
              <a:rPr lang="nl-NL" dirty="0"/>
              <a:t>Recreatie-plas</a:t>
            </a:r>
          </a:p>
        </p:txBody>
      </p:sp>
      <p:pic>
        <p:nvPicPr>
          <p:cNvPr id="9" name="Afbeelding 8" descr="69.658 mtb afbeeldingen, stockfoto's, 3D-objecten en vectoren | Shutterstock">
            <a:extLst>
              <a:ext uri="{FF2B5EF4-FFF2-40B4-BE49-F238E27FC236}">
                <a16:creationId xmlns:a16="http://schemas.microsoft.com/office/drawing/2014/main" id="{5B8F30BF-DED1-CEB8-73A8-ABB70EE33F06}"/>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b="6012"/>
          <a:stretch/>
        </p:blipFill>
        <p:spPr bwMode="auto">
          <a:xfrm>
            <a:off x="1822335" y="2075053"/>
            <a:ext cx="1125037" cy="1139278"/>
          </a:xfrm>
          <a:prstGeom prst="rect">
            <a:avLst/>
          </a:prstGeom>
          <a:noFill/>
          <a:ln>
            <a:noFill/>
          </a:ln>
          <a:extLst>
            <a:ext uri="{53640926-AAD7-44D8-BBD7-CCE9431645EC}">
              <a14:shadowObscured xmlns:a14="http://schemas.microsoft.com/office/drawing/2010/main"/>
            </a:ext>
          </a:extLst>
        </p:spPr>
      </p:pic>
      <p:sp>
        <p:nvSpPr>
          <p:cNvPr id="10" name="Tekstvak 9">
            <a:extLst>
              <a:ext uri="{FF2B5EF4-FFF2-40B4-BE49-F238E27FC236}">
                <a16:creationId xmlns:a16="http://schemas.microsoft.com/office/drawing/2014/main" id="{B2992E28-D678-AB04-5E07-A5127CA9CAEF}"/>
              </a:ext>
            </a:extLst>
          </p:cNvPr>
          <p:cNvSpPr txBox="1"/>
          <p:nvPr/>
        </p:nvSpPr>
        <p:spPr>
          <a:xfrm>
            <a:off x="1822335" y="3156547"/>
            <a:ext cx="1266235" cy="646331"/>
          </a:xfrm>
          <a:prstGeom prst="rect">
            <a:avLst/>
          </a:prstGeom>
          <a:noFill/>
        </p:spPr>
        <p:txBody>
          <a:bodyPr wrap="square" rtlCol="0">
            <a:spAutoFit/>
          </a:bodyPr>
          <a:lstStyle/>
          <a:p>
            <a:r>
              <a:rPr lang="nl-NL" dirty="0"/>
              <a:t>Mountain-bikepad</a:t>
            </a:r>
          </a:p>
        </p:txBody>
      </p:sp>
      <p:pic>
        <p:nvPicPr>
          <p:cNvPr id="11" name="Afbeelding 10" descr="Afbeelding met clipart, Graphics, wit, ontwerp&#10;&#10;Door AI gegenereerde inhoud is mogelijk onjuist.">
            <a:extLst>
              <a:ext uri="{FF2B5EF4-FFF2-40B4-BE49-F238E27FC236}">
                <a16:creationId xmlns:a16="http://schemas.microsoft.com/office/drawing/2014/main" id="{93F4B031-AA92-47BC-A001-165870611629}"/>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57285" y="2137921"/>
            <a:ext cx="1471485" cy="1400202"/>
          </a:xfrm>
          <a:prstGeom prst="rect">
            <a:avLst/>
          </a:prstGeom>
          <a:noFill/>
          <a:ln>
            <a:noFill/>
          </a:ln>
        </p:spPr>
      </p:pic>
      <p:sp>
        <p:nvSpPr>
          <p:cNvPr id="12" name="Tekstvak 11">
            <a:extLst>
              <a:ext uri="{FF2B5EF4-FFF2-40B4-BE49-F238E27FC236}">
                <a16:creationId xmlns:a16="http://schemas.microsoft.com/office/drawing/2014/main" id="{2DBA0E61-FDE1-E031-6554-D99D1BDCEF98}"/>
              </a:ext>
            </a:extLst>
          </p:cNvPr>
          <p:cNvSpPr txBox="1"/>
          <p:nvPr/>
        </p:nvSpPr>
        <p:spPr>
          <a:xfrm>
            <a:off x="3491011" y="3587681"/>
            <a:ext cx="1407433" cy="369332"/>
          </a:xfrm>
          <a:prstGeom prst="rect">
            <a:avLst/>
          </a:prstGeom>
          <a:noFill/>
        </p:spPr>
        <p:txBody>
          <a:bodyPr wrap="square" rtlCol="0">
            <a:spAutoFit/>
          </a:bodyPr>
          <a:lstStyle/>
          <a:p>
            <a:r>
              <a:rPr lang="nl-NL" dirty="0"/>
              <a:t>wandelpad</a:t>
            </a:r>
          </a:p>
        </p:txBody>
      </p:sp>
      <p:pic>
        <p:nvPicPr>
          <p:cNvPr id="13" name="Afbeelding 12" descr="Boswachter Bennie - visitVoorthuizen">
            <a:extLst>
              <a:ext uri="{FF2B5EF4-FFF2-40B4-BE49-F238E27FC236}">
                <a16:creationId xmlns:a16="http://schemas.microsoft.com/office/drawing/2014/main" id="{48749304-6DDD-ED74-F63A-795A0D6FB490}"/>
              </a:ext>
            </a:extLst>
          </p:cNvPr>
          <p:cNvPicPr>
            <a:picLocks noChangeAspect="1"/>
          </p:cNvPicPr>
          <p:nvPr/>
        </p:nvPicPr>
        <p:blipFill>
          <a:blip r:embed="rId7" cstate="print">
            <a:extLst>
              <a:ext uri="{BEBA8EAE-BF5A-486C-A8C5-ECC9F3942E4B}">
                <a14:imgProps xmlns:a14="http://schemas.microsoft.com/office/drawing/2010/main">
                  <a14:imgLayer r:embed="rId8">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4614178" y="323013"/>
            <a:ext cx="1070537" cy="1070537"/>
          </a:xfrm>
          <a:prstGeom prst="rect">
            <a:avLst/>
          </a:prstGeom>
          <a:noFill/>
          <a:ln>
            <a:noFill/>
          </a:ln>
        </p:spPr>
      </p:pic>
      <p:sp>
        <p:nvSpPr>
          <p:cNvPr id="14" name="Tekstvak 13">
            <a:extLst>
              <a:ext uri="{FF2B5EF4-FFF2-40B4-BE49-F238E27FC236}">
                <a16:creationId xmlns:a16="http://schemas.microsoft.com/office/drawing/2014/main" id="{99ACCBA7-480A-D0ED-42E6-D080BCC0D372}"/>
              </a:ext>
            </a:extLst>
          </p:cNvPr>
          <p:cNvSpPr txBox="1"/>
          <p:nvPr/>
        </p:nvSpPr>
        <p:spPr>
          <a:xfrm>
            <a:off x="4445729" y="1448053"/>
            <a:ext cx="1407433" cy="369332"/>
          </a:xfrm>
          <a:prstGeom prst="rect">
            <a:avLst/>
          </a:prstGeom>
          <a:noFill/>
        </p:spPr>
        <p:txBody>
          <a:bodyPr wrap="square" rtlCol="0">
            <a:spAutoFit/>
          </a:bodyPr>
          <a:lstStyle/>
          <a:p>
            <a:r>
              <a:rPr lang="nl-NL" dirty="0"/>
              <a:t>boswachter</a:t>
            </a:r>
          </a:p>
        </p:txBody>
      </p:sp>
      <p:pic>
        <p:nvPicPr>
          <p:cNvPr id="15" name="Afbeelding 14" descr="Afbeelding met tekst, logo, symbool, Lettertype&#10;&#10;Door AI gegenereerde inhoud is mogelijk onjuist.">
            <a:extLst>
              <a:ext uri="{FF2B5EF4-FFF2-40B4-BE49-F238E27FC236}">
                <a16:creationId xmlns:a16="http://schemas.microsoft.com/office/drawing/2014/main" id="{C408844D-7AD8-909E-6CEE-2B6C86B90C44}"/>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6928548" y="89779"/>
            <a:ext cx="1630306" cy="1651975"/>
          </a:xfrm>
          <a:prstGeom prst="rect">
            <a:avLst/>
          </a:prstGeom>
          <a:noFill/>
          <a:ln>
            <a:noFill/>
          </a:ln>
        </p:spPr>
      </p:pic>
      <p:pic>
        <p:nvPicPr>
          <p:cNvPr id="17" name="Afbeelding 16" descr="Speeltuin">
            <a:extLst>
              <a:ext uri="{FF2B5EF4-FFF2-40B4-BE49-F238E27FC236}">
                <a16:creationId xmlns:a16="http://schemas.microsoft.com/office/drawing/2014/main" id="{9804AAAC-44A3-4AC3-C981-B00DCAC9B0FF}"/>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0180034" y="138588"/>
            <a:ext cx="1352929" cy="1352929"/>
          </a:xfrm>
          <a:prstGeom prst="rect">
            <a:avLst/>
          </a:prstGeom>
          <a:noFill/>
          <a:ln>
            <a:noFill/>
          </a:ln>
        </p:spPr>
      </p:pic>
      <p:sp>
        <p:nvSpPr>
          <p:cNvPr id="18" name="Tekstvak 17">
            <a:extLst>
              <a:ext uri="{FF2B5EF4-FFF2-40B4-BE49-F238E27FC236}">
                <a16:creationId xmlns:a16="http://schemas.microsoft.com/office/drawing/2014/main" id="{B4F3E2A1-00AC-8E89-00CE-8C91EC17F2BA}"/>
              </a:ext>
            </a:extLst>
          </p:cNvPr>
          <p:cNvSpPr txBox="1"/>
          <p:nvPr/>
        </p:nvSpPr>
        <p:spPr>
          <a:xfrm>
            <a:off x="10214849" y="1546024"/>
            <a:ext cx="1407433" cy="369332"/>
          </a:xfrm>
          <a:prstGeom prst="rect">
            <a:avLst/>
          </a:prstGeom>
          <a:noFill/>
        </p:spPr>
        <p:txBody>
          <a:bodyPr wrap="square" rtlCol="0">
            <a:spAutoFit/>
          </a:bodyPr>
          <a:lstStyle/>
          <a:p>
            <a:r>
              <a:rPr lang="nl-NL" dirty="0"/>
              <a:t>speeltuin</a:t>
            </a:r>
          </a:p>
        </p:txBody>
      </p:sp>
      <p:pic>
        <p:nvPicPr>
          <p:cNvPr id="19" name="Afbeelding 18" descr="Sclera picto's">
            <a:extLst>
              <a:ext uri="{FF2B5EF4-FFF2-40B4-BE49-F238E27FC236}">
                <a16:creationId xmlns:a16="http://schemas.microsoft.com/office/drawing/2014/main" id="{AD844722-B643-25C7-A21F-337D97DC9362}"/>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65102" y="2275532"/>
            <a:ext cx="1326110" cy="1326110"/>
          </a:xfrm>
          <a:prstGeom prst="rect">
            <a:avLst/>
          </a:prstGeom>
          <a:noFill/>
          <a:ln>
            <a:noFill/>
          </a:ln>
        </p:spPr>
      </p:pic>
      <p:sp>
        <p:nvSpPr>
          <p:cNvPr id="20" name="Tekstvak 19">
            <a:extLst>
              <a:ext uri="{FF2B5EF4-FFF2-40B4-BE49-F238E27FC236}">
                <a16:creationId xmlns:a16="http://schemas.microsoft.com/office/drawing/2014/main" id="{97B121F2-75DD-63E2-A7FB-CC859D15E7CF}"/>
              </a:ext>
            </a:extLst>
          </p:cNvPr>
          <p:cNvSpPr txBox="1"/>
          <p:nvPr/>
        </p:nvSpPr>
        <p:spPr>
          <a:xfrm>
            <a:off x="5606300" y="3549414"/>
            <a:ext cx="1266235" cy="646331"/>
          </a:xfrm>
          <a:prstGeom prst="rect">
            <a:avLst/>
          </a:prstGeom>
          <a:noFill/>
        </p:spPr>
        <p:txBody>
          <a:bodyPr wrap="square" rtlCol="0">
            <a:spAutoFit/>
          </a:bodyPr>
          <a:lstStyle/>
          <a:p>
            <a:r>
              <a:rPr lang="nl-NL" dirty="0"/>
              <a:t>Kampeer-plaats</a:t>
            </a:r>
          </a:p>
        </p:txBody>
      </p:sp>
      <p:pic>
        <p:nvPicPr>
          <p:cNvPr id="21" name="Afbeelding 20" descr="Fence - Free security icons">
            <a:extLst>
              <a:ext uri="{FF2B5EF4-FFF2-40B4-BE49-F238E27FC236}">
                <a16:creationId xmlns:a16="http://schemas.microsoft.com/office/drawing/2014/main" id="{9D2E9FDD-9457-A11C-34D6-3860760CAD0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793530" y="4302642"/>
            <a:ext cx="1125036" cy="1125036"/>
          </a:xfrm>
          <a:prstGeom prst="rect">
            <a:avLst/>
          </a:prstGeom>
          <a:noFill/>
          <a:ln>
            <a:noFill/>
          </a:ln>
        </p:spPr>
      </p:pic>
      <p:sp>
        <p:nvSpPr>
          <p:cNvPr id="22" name="Tekstvak 21">
            <a:extLst>
              <a:ext uri="{FF2B5EF4-FFF2-40B4-BE49-F238E27FC236}">
                <a16:creationId xmlns:a16="http://schemas.microsoft.com/office/drawing/2014/main" id="{AC4C0D84-2646-3E47-1265-E85B15B8D5B7}"/>
              </a:ext>
            </a:extLst>
          </p:cNvPr>
          <p:cNvSpPr txBox="1"/>
          <p:nvPr/>
        </p:nvSpPr>
        <p:spPr>
          <a:xfrm>
            <a:off x="9695679" y="5316913"/>
            <a:ext cx="1266235" cy="646331"/>
          </a:xfrm>
          <a:prstGeom prst="rect">
            <a:avLst/>
          </a:prstGeom>
          <a:noFill/>
        </p:spPr>
        <p:txBody>
          <a:bodyPr wrap="square" rtlCol="0">
            <a:spAutoFit/>
          </a:bodyPr>
          <a:lstStyle/>
          <a:p>
            <a:r>
              <a:rPr lang="nl-NL" dirty="0"/>
              <a:t>Hoog wolvenhek</a:t>
            </a:r>
          </a:p>
        </p:txBody>
      </p:sp>
      <p:pic>
        <p:nvPicPr>
          <p:cNvPr id="23" name="Afbeelding 22" descr="Hotdogkraam Vector, Clip Art, Straatvoedsel, Hotdog Kar Afbeelding PNG Met  Transparante Achtergrond Gratis">
            <a:extLst>
              <a:ext uri="{FF2B5EF4-FFF2-40B4-BE49-F238E27FC236}">
                <a16:creationId xmlns:a16="http://schemas.microsoft.com/office/drawing/2014/main" id="{C64009C1-5A17-F6A1-D0D1-2B8F0A1090EF}"/>
              </a:ext>
            </a:extLst>
          </p:cNvPr>
          <p:cNvPicPr>
            <a:picLocks noChangeAspect="1"/>
          </p:cNvPicPr>
          <p:nvPr/>
        </p:nvPicPr>
        <p:blipFill>
          <a:blip r:embed="rId13" cstate="print">
            <a:extLst>
              <a:ext uri="{BEBA8EAE-BF5A-486C-A8C5-ECC9F3942E4B}">
                <a14:imgProps xmlns:a14="http://schemas.microsoft.com/office/drawing/2010/main">
                  <a14:imgLayer r:embed="rId14">
                    <a14:imgEffect>
                      <a14:saturation sat="0"/>
                    </a14:imgEffect>
                  </a14:imgLayer>
                </a14:imgProps>
              </a:ext>
              <a:ext uri="{28A0092B-C50C-407E-A947-70E740481C1C}">
                <a14:useLocalDpi xmlns:a14="http://schemas.microsoft.com/office/drawing/2010/main" val="0"/>
              </a:ext>
            </a:extLst>
          </a:blip>
          <a:srcRect/>
          <a:stretch>
            <a:fillRect/>
          </a:stretch>
        </p:blipFill>
        <p:spPr bwMode="auto">
          <a:xfrm flipH="1">
            <a:off x="7659143" y="2087726"/>
            <a:ext cx="1400203" cy="1400203"/>
          </a:xfrm>
          <a:prstGeom prst="rect">
            <a:avLst/>
          </a:prstGeom>
          <a:noFill/>
          <a:ln>
            <a:noFill/>
          </a:ln>
        </p:spPr>
      </p:pic>
      <p:sp>
        <p:nvSpPr>
          <p:cNvPr id="24" name="Tekstvak 23">
            <a:extLst>
              <a:ext uri="{FF2B5EF4-FFF2-40B4-BE49-F238E27FC236}">
                <a16:creationId xmlns:a16="http://schemas.microsoft.com/office/drawing/2014/main" id="{C0D510C2-F72C-0C22-863E-EE0341EC107C}"/>
              </a:ext>
            </a:extLst>
          </p:cNvPr>
          <p:cNvSpPr txBox="1"/>
          <p:nvPr/>
        </p:nvSpPr>
        <p:spPr>
          <a:xfrm>
            <a:off x="7651914" y="3527714"/>
            <a:ext cx="1266235" cy="369332"/>
          </a:xfrm>
          <a:prstGeom prst="rect">
            <a:avLst/>
          </a:prstGeom>
          <a:noFill/>
        </p:spPr>
        <p:txBody>
          <a:bodyPr wrap="square" rtlCol="0">
            <a:spAutoFit/>
          </a:bodyPr>
          <a:lstStyle/>
          <a:p>
            <a:r>
              <a:rPr lang="nl-NL" dirty="0"/>
              <a:t>Hotdogkar</a:t>
            </a:r>
          </a:p>
        </p:txBody>
      </p:sp>
      <p:sp>
        <p:nvSpPr>
          <p:cNvPr id="25" name="Tekstvak 24">
            <a:extLst>
              <a:ext uri="{FF2B5EF4-FFF2-40B4-BE49-F238E27FC236}">
                <a16:creationId xmlns:a16="http://schemas.microsoft.com/office/drawing/2014/main" id="{88C214D7-32DE-B700-A018-768A8ED03A9A}"/>
              </a:ext>
            </a:extLst>
          </p:cNvPr>
          <p:cNvSpPr txBox="1"/>
          <p:nvPr/>
        </p:nvSpPr>
        <p:spPr>
          <a:xfrm>
            <a:off x="9990106" y="3826373"/>
            <a:ext cx="1266235" cy="369332"/>
          </a:xfrm>
          <a:prstGeom prst="rect">
            <a:avLst/>
          </a:prstGeom>
          <a:noFill/>
        </p:spPr>
        <p:txBody>
          <a:bodyPr wrap="square" rtlCol="0">
            <a:spAutoFit/>
          </a:bodyPr>
          <a:lstStyle/>
          <a:p>
            <a:r>
              <a:rPr lang="nl-NL" dirty="0"/>
              <a:t>weiland</a:t>
            </a:r>
          </a:p>
        </p:txBody>
      </p:sp>
      <p:pic>
        <p:nvPicPr>
          <p:cNvPr id="26" name="Afbeelding 25" descr="Meadow Icon Vector Art, Icons, and Graphics for Free Download">
            <a:extLst>
              <a:ext uri="{FF2B5EF4-FFF2-40B4-BE49-F238E27FC236}">
                <a16:creationId xmlns:a16="http://schemas.microsoft.com/office/drawing/2014/main" id="{E8D37A33-2CFD-6AEB-12FF-3FFC393CAEA1}"/>
              </a:ext>
            </a:extLst>
          </p:cNvPr>
          <p:cNvPicPr>
            <a:picLocks noChangeAspect="1"/>
          </p:cNvPicPr>
          <p:nvPr/>
        </p:nvPicPr>
        <p:blipFill rotWithShape="1">
          <a:blip r:embed="rId15" cstate="print">
            <a:extLst>
              <a:ext uri="{28A0092B-C50C-407E-A947-70E740481C1C}">
                <a14:useLocalDpi xmlns:a14="http://schemas.microsoft.com/office/drawing/2010/main" val="0"/>
              </a:ext>
            </a:extLst>
          </a:blip>
          <a:srcRect l="17881" t="14569" r="16557" b="19868"/>
          <a:stretch/>
        </p:blipFill>
        <p:spPr bwMode="auto">
          <a:xfrm>
            <a:off x="9730227" y="2246233"/>
            <a:ext cx="1526114" cy="1526114"/>
          </a:xfrm>
          <a:prstGeom prst="rect">
            <a:avLst/>
          </a:prstGeom>
          <a:noFill/>
          <a:ln>
            <a:noFill/>
          </a:ln>
          <a:extLst>
            <a:ext uri="{53640926-AAD7-44D8-BBD7-CCE9431645EC}">
              <a14:shadowObscured xmlns:a14="http://schemas.microsoft.com/office/drawing/2010/main"/>
            </a:ext>
          </a:extLst>
        </p:spPr>
      </p:pic>
      <p:sp>
        <p:nvSpPr>
          <p:cNvPr id="27" name="Tekstvak 26">
            <a:extLst>
              <a:ext uri="{FF2B5EF4-FFF2-40B4-BE49-F238E27FC236}">
                <a16:creationId xmlns:a16="http://schemas.microsoft.com/office/drawing/2014/main" id="{34E103E7-1DED-7ED9-DBF0-CEA1B328A068}"/>
              </a:ext>
            </a:extLst>
          </p:cNvPr>
          <p:cNvSpPr txBox="1"/>
          <p:nvPr/>
        </p:nvSpPr>
        <p:spPr>
          <a:xfrm>
            <a:off x="7405000" y="5761890"/>
            <a:ext cx="1266235" cy="369332"/>
          </a:xfrm>
          <a:prstGeom prst="rect">
            <a:avLst/>
          </a:prstGeom>
          <a:noFill/>
        </p:spPr>
        <p:txBody>
          <a:bodyPr wrap="square" rtlCol="0">
            <a:spAutoFit/>
          </a:bodyPr>
          <a:lstStyle/>
          <a:p>
            <a:r>
              <a:rPr lang="nl-NL" dirty="0"/>
              <a:t>klimbos</a:t>
            </a:r>
          </a:p>
        </p:txBody>
      </p:sp>
      <p:pic>
        <p:nvPicPr>
          <p:cNvPr id="28" name="Afbeelding 27" descr="Losse picto Kinderboerderij - EasyAuti">
            <a:extLst>
              <a:ext uri="{FF2B5EF4-FFF2-40B4-BE49-F238E27FC236}">
                <a16:creationId xmlns:a16="http://schemas.microsoft.com/office/drawing/2014/main" id="{74ADDBD8-6A04-4A91-D8D8-A6897A6BAACF}"/>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482927" y="4460397"/>
            <a:ext cx="1480059" cy="1480059"/>
          </a:xfrm>
          <a:prstGeom prst="rect">
            <a:avLst/>
          </a:prstGeom>
          <a:noFill/>
          <a:ln>
            <a:noFill/>
          </a:ln>
        </p:spPr>
      </p:pic>
      <p:pic>
        <p:nvPicPr>
          <p:cNvPr id="29" name="Afbeelding 28" descr="Losse picto Scouting - EasyAuti">
            <a:extLst>
              <a:ext uri="{FF2B5EF4-FFF2-40B4-BE49-F238E27FC236}">
                <a16:creationId xmlns:a16="http://schemas.microsoft.com/office/drawing/2014/main" id="{3FC11F74-BC72-AE69-66BB-36E021371C50}"/>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4848082" y="4567030"/>
            <a:ext cx="1407433" cy="1407433"/>
          </a:xfrm>
          <a:prstGeom prst="rect">
            <a:avLst/>
          </a:prstGeom>
          <a:noFill/>
          <a:ln>
            <a:noFill/>
          </a:ln>
        </p:spPr>
      </p:pic>
      <p:pic>
        <p:nvPicPr>
          <p:cNvPr id="30" name="Afbeelding 29" descr="Speelbos in Sclera Symbols · Global Symbols">
            <a:extLst>
              <a:ext uri="{FF2B5EF4-FFF2-40B4-BE49-F238E27FC236}">
                <a16:creationId xmlns:a16="http://schemas.microsoft.com/office/drawing/2014/main" id="{72B8CCAC-20DC-CD3B-E05B-962E94B266FC}"/>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7228327" y="4365507"/>
            <a:ext cx="1350218" cy="1350218"/>
          </a:xfrm>
          <a:prstGeom prst="rect">
            <a:avLst/>
          </a:prstGeom>
          <a:noFill/>
          <a:ln>
            <a:noFill/>
          </a:ln>
        </p:spPr>
      </p:pic>
      <p:sp>
        <p:nvSpPr>
          <p:cNvPr id="31" name="Tekstvak 30">
            <a:extLst>
              <a:ext uri="{FF2B5EF4-FFF2-40B4-BE49-F238E27FC236}">
                <a16:creationId xmlns:a16="http://schemas.microsoft.com/office/drawing/2014/main" id="{4816ED54-DDF5-3899-FA46-5A337F7DB7C9}"/>
              </a:ext>
            </a:extLst>
          </p:cNvPr>
          <p:cNvSpPr txBox="1"/>
          <p:nvPr/>
        </p:nvSpPr>
        <p:spPr>
          <a:xfrm>
            <a:off x="5065340" y="5959846"/>
            <a:ext cx="1266235" cy="369332"/>
          </a:xfrm>
          <a:prstGeom prst="rect">
            <a:avLst/>
          </a:prstGeom>
          <a:noFill/>
        </p:spPr>
        <p:txBody>
          <a:bodyPr wrap="square" rtlCol="0">
            <a:spAutoFit/>
          </a:bodyPr>
          <a:lstStyle/>
          <a:p>
            <a:r>
              <a:rPr lang="nl-NL" dirty="0"/>
              <a:t>scouting</a:t>
            </a:r>
          </a:p>
        </p:txBody>
      </p:sp>
      <p:sp>
        <p:nvSpPr>
          <p:cNvPr id="32" name="Tekstvak 31">
            <a:extLst>
              <a:ext uri="{FF2B5EF4-FFF2-40B4-BE49-F238E27FC236}">
                <a16:creationId xmlns:a16="http://schemas.microsoft.com/office/drawing/2014/main" id="{249E2B58-FFC2-5539-FB03-D80784514F5E}"/>
              </a:ext>
            </a:extLst>
          </p:cNvPr>
          <p:cNvSpPr txBox="1"/>
          <p:nvPr/>
        </p:nvSpPr>
        <p:spPr>
          <a:xfrm>
            <a:off x="653442" y="5938621"/>
            <a:ext cx="1266235" cy="646331"/>
          </a:xfrm>
          <a:prstGeom prst="rect">
            <a:avLst/>
          </a:prstGeom>
          <a:noFill/>
        </p:spPr>
        <p:txBody>
          <a:bodyPr wrap="square" rtlCol="0">
            <a:spAutoFit/>
          </a:bodyPr>
          <a:lstStyle/>
          <a:p>
            <a:r>
              <a:rPr lang="nl-NL" dirty="0"/>
              <a:t>Kinder-boerderij</a:t>
            </a:r>
          </a:p>
        </p:txBody>
      </p:sp>
      <p:sp>
        <p:nvSpPr>
          <p:cNvPr id="33" name="Rechthoek 32">
            <a:extLst>
              <a:ext uri="{FF2B5EF4-FFF2-40B4-BE49-F238E27FC236}">
                <a16:creationId xmlns:a16="http://schemas.microsoft.com/office/drawing/2014/main" id="{C269B732-569C-08FC-284D-A9D3AF9D0E37}"/>
              </a:ext>
            </a:extLst>
          </p:cNvPr>
          <p:cNvSpPr/>
          <p:nvPr/>
        </p:nvSpPr>
        <p:spPr>
          <a:xfrm>
            <a:off x="2848352" y="273207"/>
            <a:ext cx="1266235" cy="132344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a:p>
        </p:txBody>
      </p:sp>
      <p:sp>
        <p:nvSpPr>
          <p:cNvPr id="34" name="Tekstvak 33">
            <a:extLst>
              <a:ext uri="{FF2B5EF4-FFF2-40B4-BE49-F238E27FC236}">
                <a16:creationId xmlns:a16="http://schemas.microsoft.com/office/drawing/2014/main" id="{BE0B0409-26CB-B9FB-8024-A527EC47C683}"/>
              </a:ext>
            </a:extLst>
          </p:cNvPr>
          <p:cNvSpPr txBox="1"/>
          <p:nvPr/>
        </p:nvSpPr>
        <p:spPr>
          <a:xfrm>
            <a:off x="2804902" y="1540011"/>
            <a:ext cx="1408705" cy="369332"/>
          </a:xfrm>
          <a:prstGeom prst="rect">
            <a:avLst/>
          </a:prstGeom>
          <a:noFill/>
        </p:spPr>
        <p:txBody>
          <a:bodyPr wrap="square" rtlCol="0">
            <a:spAutoFit/>
          </a:bodyPr>
          <a:lstStyle/>
          <a:p>
            <a:r>
              <a:rPr lang="nl-NL" dirty="0"/>
              <a:t>Zelf tekenen</a:t>
            </a:r>
          </a:p>
        </p:txBody>
      </p:sp>
    </p:spTree>
    <p:extLst>
      <p:ext uri="{BB962C8B-B14F-4D97-AF65-F5344CB8AC3E}">
        <p14:creationId xmlns:p14="http://schemas.microsoft.com/office/powerpoint/2010/main" val="46675116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126</TotalTime>
  <Words>365</Words>
  <Application>Microsoft Office PowerPoint</Application>
  <PresentationFormat>Breedbeeld</PresentationFormat>
  <Paragraphs>32</Paragraphs>
  <Slides>5</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Aptos</vt:lpstr>
      <vt:lpstr>Aptos Display</vt:lpstr>
      <vt:lpstr>Arial</vt:lpstr>
      <vt:lpstr>Kantoorthema</vt:lpstr>
      <vt:lpstr>Het bos</vt:lpstr>
      <vt:lpstr>De situatie</vt:lpstr>
      <vt:lpstr>Hoe speel je het?</vt:lpstr>
      <vt:lpstr>Voorbereiding</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Karen van Wichen</dc:creator>
  <cp:lastModifiedBy>Karen van Wichen</cp:lastModifiedBy>
  <cp:revision>14</cp:revision>
  <dcterms:created xsi:type="dcterms:W3CDTF">2025-10-21T14:19:03Z</dcterms:created>
  <dcterms:modified xsi:type="dcterms:W3CDTF">2025-10-21T16:25:58Z</dcterms:modified>
</cp:coreProperties>
</file>