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4" roundtripDataSignature="AMtx7miYGhsYYkJmP2CC4iApfokBqCDt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Deel vantevoren 5 groepen in (zo heterogeen mogelijk) en zet de tafels klaar met een bordje erop welke groep het is. Laat leerlingen daar direct bij binnenkomst plaatsnemen.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Geef een korte samenvatting en geef feedback aan de leerlingen.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Advies: pas de plaats aan naar de plaats waar de les in wordt gegeven.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Eerst klassikaal: leerlingen zelf belangen laten bedenken, zo nodig helpen (op het papier dat hierna wordt uitgedeeld staat per groep al een belang, afhankelijk van de klas kan je dat ook weglaten en dit klassikaal doen)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Benadrukken dat je argumenteert vanuit het belang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Goed opletten aan wie je het woord geeft is hier cruciaal! Gebruik de bal en let goed op dat niet alleen de schreeuwers het woord krijgen. Als een leerling er even niet uitkomt, verwijs naar het papier, wacht even, laat eventueel anderen in het groepje helpen of kom er later bij terug.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2"/>
          <p:cNvGrpSpPr/>
          <p:nvPr/>
        </p:nvGrpSpPr>
        <p:grpSpPr>
          <a:xfrm>
            <a:off x="830392" y="1191256"/>
            <a:ext cx="745763" cy="45826"/>
            <a:chOff x="4580561" y="2589004"/>
            <a:chExt cx="1064464" cy="25200"/>
          </a:xfrm>
        </p:grpSpPr>
        <p:sp>
          <p:nvSpPr>
            <p:cNvPr id="12" name="Google Shape;12;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2"/>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12"/>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21"/>
          <p:cNvGrpSpPr/>
          <p:nvPr/>
        </p:nvGrpSpPr>
        <p:grpSpPr>
          <a:xfrm>
            <a:off x="830392" y="4169130"/>
            <a:ext cx="745763" cy="45826"/>
            <a:chOff x="4580561" y="2589004"/>
            <a:chExt cx="1064464" cy="25200"/>
          </a:xfrm>
        </p:grpSpPr>
        <p:sp>
          <p:nvSpPr>
            <p:cNvPr id="75" name="Google Shape;75;p2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21"/>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1"/>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9" name="Google Shape;79;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13"/>
          <p:cNvGrpSpPr/>
          <p:nvPr/>
        </p:nvGrpSpPr>
        <p:grpSpPr>
          <a:xfrm>
            <a:off x="830392" y="1191256"/>
            <a:ext cx="745763" cy="45826"/>
            <a:chOff x="4580561" y="2589004"/>
            <a:chExt cx="1064464" cy="25200"/>
          </a:xfrm>
        </p:grpSpPr>
        <p:sp>
          <p:nvSpPr>
            <p:cNvPr id="20" name="Google Shape;20;p1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1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3" name="Google Shape;23;p1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5" name="Shape 25"/>
        <p:cNvGrpSpPr/>
        <p:nvPr/>
      </p:nvGrpSpPr>
      <p:grpSpPr>
        <a:xfrm>
          <a:off x="0" y="0"/>
          <a:ext cx="0" cy="0"/>
          <a:chOff x="0" y="0"/>
          <a:chExt cx="0" cy="0"/>
        </a:xfrm>
      </p:grpSpPr>
      <p:grpSp>
        <p:nvGrpSpPr>
          <p:cNvPr id="26" name="Google Shape;26;p14"/>
          <p:cNvGrpSpPr/>
          <p:nvPr/>
        </p:nvGrpSpPr>
        <p:grpSpPr>
          <a:xfrm>
            <a:off x="830392" y="1191256"/>
            <a:ext cx="745763" cy="45826"/>
            <a:chOff x="4580561" y="2589004"/>
            <a:chExt cx="1064464" cy="25200"/>
          </a:xfrm>
        </p:grpSpPr>
        <p:sp>
          <p:nvSpPr>
            <p:cNvPr id="27" name="Google Shape;27;p1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14"/>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0" name="Google Shape;30;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1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15"/>
          <p:cNvGrpSpPr/>
          <p:nvPr/>
        </p:nvGrpSpPr>
        <p:grpSpPr>
          <a:xfrm>
            <a:off x="830392" y="1191256"/>
            <a:ext cx="745763" cy="45826"/>
            <a:chOff x="4580561" y="2589004"/>
            <a:chExt cx="1064464" cy="25200"/>
          </a:xfrm>
        </p:grpSpPr>
        <p:sp>
          <p:nvSpPr>
            <p:cNvPr id="34" name="Google Shape;34;p1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15"/>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7" name="Google Shape;37;p15"/>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8" name="Google Shape;38;p15"/>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9" name="Google Shape;39;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16"/>
          <p:cNvGrpSpPr/>
          <p:nvPr/>
        </p:nvGrpSpPr>
        <p:grpSpPr>
          <a:xfrm>
            <a:off x="830392" y="1191256"/>
            <a:ext cx="745763" cy="45826"/>
            <a:chOff x="4580561" y="2589004"/>
            <a:chExt cx="1064464" cy="25200"/>
          </a:xfrm>
        </p:grpSpPr>
        <p:sp>
          <p:nvSpPr>
            <p:cNvPr id="43" name="Google Shape;43;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1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6" name="Google Shape;46;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17"/>
          <p:cNvGrpSpPr/>
          <p:nvPr/>
        </p:nvGrpSpPr>
        <p:grpSpPr>
          <a:xfrm>
            <a:off x="830392" y="1191256"/>
            <a:ext cx="745763" cy="45826"/>
            <a:chOff x="4580561" y="2589004"/>
            <a:chExt cx="1064464" cy="25200"/>
          </a:xfrm>
        </p:grpSpPr>
        <p:sp>
          <p:nvSpPr>
            <p:cNvPr id="50" name="Google Shape;50;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17"/>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3" name="Google Shape;53;p17"/>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18"/>
          <p:cNvGrpSpPr/>
          <p:nvPr/>
        </p:nvGrpSpPr>
        <p:grpSpPr>
          <a:xfrm>
            <a:off x="830392" y="4169130"/>
            <a:ext cx="745763" cy="45826"/>
            <a:chOff x="4580561" y="2589004"/>
            <a:chExt cx="1064464" cy="25200"/>
          </a:xfrm>
        </p:grpSpPr>
        <p:sp>
          <p:nvSpPr>
            <p:cNvPr id="57" name="Google Shape;57;p1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18"/>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0" name="Google Shape;60;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19"/>
          <p:cNvGrpSpPr/>
          <p:nvPr/>
        </p:nvGrpSpPr>
        <p:grpSpPr>
          <a:xfrm>
            <a:off x="830392" y="1191256"/>
            <a:ext cx="745763" cy="45826"/>
            <a:chOff x="4580561" y="2589004"/>
            <a:chExt cx="1064464" cy="25200"/>
          </a:xfrm>
        </p:grpSpPr>
        <p:sp>
          <p:nvSpPr>
            <p:cNvPr id="64" name="Google Shape;64;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19"/>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7" name="Google Shape;67;p19"/>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8" name="Google Shape;68;p19"/>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9" name="Google Shape;6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20"/>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72" name="Google Shape;72;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lang="en-US"/>
              <a:t>Les 5: belangendiscussie</a:t>
            </a:r>
            <a:endParaRPr/>
          </a:p>
        </p:txBody>
      </p:sp>
      <p:sp>
        <p:nvSpPr>
          <p:cNvPr id="87" name="Google Shape;87;p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rPr lang="en-US"/>
              <a:t>Filosofie: mens en dier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Stap 4: afsluiting door de gespreksleiding</a:t>
            </a:r>
            <a:endParaRPr/>
          </a:p>
        </p:txBody>
      </p:sp>
      <p:sp>
        <p:nvSpPr>
          <p:cNvPr id="141" name="Google Shape;141;p10"/>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729450" y="2201575"/>
            <a:ext cx="3382200" cy="201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US"/>
              <a:t>Een wild plan: een dierentuin in Winsum</a:t>
            </a:r>
            <a:endParaRPr/>
          </a:p>
        </p:txBody>
      </p:sp>
      <p:pic>
        <p:nvPicPr>
          <p:cNvPr id="93" name="Google Shape;93;p2"/>
          <p:cNvPicPr preferRelativeResize="0"/>
          <p:nvPr/>
        </p:nvPicPr>
        <p:blipFill rotWithShape="1">
          <a:blip r:embed="rId3">
            <a:alphaModFix/>
          </a:blip>
          <a:srcRect b="0" l="0" r="0" t="0"/>
          <a:stretch/>
        </p:blipFill>
        <p:spPr>
          <a:xfrm>
            <a:off x="4455025" y="751125"/>
            <a:ext cx="4116201" cy="4116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Vandaag</a:t>
            </a:r>
            <a:endParaRPr/>
          </a:p>
        </p:txBody>
      </p:sp>
      <p:sp>
        <p:nvSpPr>
          <p:cNvPr id="99" name="Google Shape;99;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Posities en belangen</a:t>
            </a:r>
            <a:endParaRPr/>
          </a:p>
          <a:p>
            <a:pPr indent="0" lvl="0" marL="0" rtl="0" algn="l">
              <a:lnSpc>
                <a:spcPct val="115000"/>
              </a:lnSpc>
              <a:spcBef>
                <a:spcPts val="1200"/>
              </a:spcBef>
              <a:spcAft>
                <a:spcPts val="0"/>
              </a:spcAft>
              <a:buSzPts val="1300"/>
              <a:buNone/>
            </a:pPr>
            <a:r>
              <a:rPr lang="en-US"/>
              <a:t>Voorbereiding</a:t>
            </a:r>
            <a:endParaRPr/>
          </a:p>
          <a:p>
            <a:pPr indent="0" lvl="0" marL="0" rtl="0" algn="l">
              <a:lnSpc>
                <a:spcPct val="115000"/>
              </a:lnSpc>
              <a:spcBef>
                <a:spcPts val="1200"/>
              </a:spcBef>
              <a:spcAft>
                <a:spcPts val="0"/>
              </a:spcAft>
              <a:buSzPts val="1300"/>
              <a:buNone/>
            </a:pPr>
            <a:r>
              <a:rPr lang="en-US"/>
              <a:t>Belangendiscussie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Posities en belangen</a:t>
            </a:r>
            <a:endParaRPr/>
          </a:p>
        </p:txBody>
      </p:sp>
      <p:sp>
        <p:nvSpPr>
          <p:cNvPr id="105" name="Google Shape;105;p4"/>
          <p:cNvSpPr txBox="1"/>
          <p:nvPr>
            <p:ph idx="1" type="body"/>
          </p:nvPr>
        </p:nvSpPr>
        <p:spPr>
          <a:xfrm>
            <a:off x="729450" y="2078875"/>
            <a:ext cx="7688700" cy="2626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300"/>
              <a:buNone/>
            </a:pPr>
            <a:r>
              <a:rPr lang="en-US"/>
              <a:t>Dierenactivisten</a:t>
            </a:r>
            <a:endParaRPr/>
          </a:p>
          <a:p>
            <a:pPr indent="0" lvl="0" marL="0" rtl="0" algn="l">
              <a:lnSpc>
                <a:spcPct val="115000"/>
              </a:lnSpc>
              <a:spcBef>
                <a:spcPts val="1200"/>
              </a:spcBef>
              <a:spcAft>
                <a:spcPts val="0"/>
              </a:spcAft>
              <a:buSzPts val="1300"/>
              <a:buNone/>
            </a:pPr>
            <a:r>
              <a:rPr lang="en-US"/>
              <a:t>Dierentuindirectie</a:t>
            </a:r>
            <a:endParaRPr/>
          </a:p>
          <a:p>
            <a:pPr indent="0" lvl="0" marL="0" rtl="0" algn="l">
              <a:lnSpc>
                <a:spcPct val="115000"/>
              </a:lnSpc>
              <a:spcBef>
                <a:spcPts val="1200"/>
              </a:spcBef>
              <a:spcAft>
                <a:spcPts val="0"/>
              </a:spcAft>
              <a:buSzPts val="1300"/>
              <a:buNone/>
            </a:pPr>
            <a:r>
              <a:rPr lang="en-US"/>
              <a:t>Gemeente</a:t>
            </a:r>
            <a:endParaRPr/>
          </a:p>
          <a:p>
            <a:pPr indent="0" lvl="0" marL="0" rtl="0" algn="l">
              <a:lnSpc>
                <a:spcPct val="115000"/>
              </a:lnSpc>
              <a:spcBef>
                <a:spcPts val="1200"/>
              </a:spcBef>
              <a:spcAft>
                <a:spcPts val="0"/>
              </a:spcAft>
              <a:buSzPts val="1300"/>
              <a:buNone/>
            </a:pPr>
            <a:r>
              <a:rPr lang="en-US"/>
              <a:t>Bezoekers</a:t>
            </a:r>
            <a:endParaRPr/>
          </a:p>
          <a:p>
            <a:pPr indent="0" lvl="0" marL="0" rtl="0" algn="l">
              <a:lnSpc>
                <a:spcPct val="115000"/>
              </a:lnSpc>
              <a:spcBef>
                <a:spcPts val="1200"/>
              </a:spcBef>
              <a:spcAft>
                <a:spcPts val="0"/>
              </a:spcAft>
              <a:buSzPts val="1300"/>
              <a:buNone/>
            </a:pPr>
            <a:r>
              <a:rPr lang="en-US"/>
              <a:t>Omwonenden</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rPr lang="en-US"/>
              <a:t>Wat zouden hun belangen kunnen zijn?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Hoe werkt een belangendiscussie?</a:t>
            </a:r>
            <a:endParaRPr/>
          </a:p>
        </p:txBody>
      </p:sp>
      <p:sp>
        <p:nvSpPr>
          <p:cNvPr id="111" name="Google Shape;111;p5"/>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lnSpcReduction="10000"/>
          </a:bodyPr>
          <a:lstStyle/>
          <a:p>
            <a:pPr indent="-311150" lvl="0" marL="457200" rtl="0" algn="l">
              <a:lnSpc>
                <a:spcPct val="115000"/>
              </a:lnSpc>
              <a:spcBef>
                <a:spcPts val="0"/>
              </a:spcBef>
              <a:spcAft>
                <a:spcPts val="0"/>
              </a:spcAft>
              <a:buSzPts val="1300"/>
              <a:buAutoNum type="arabicPeriod"/>
            </a:pPr>
            <a:r>
              <a:rPr lang="en-US"/>
              <a:t>Opening van elke belanghebbende</a:t>
            </a:r>
            <a:endParaRPr/>
          </a:p>
          <a:p>
            <a:pPr indent="-298450" lvl="1" marL="914400" rtl="0" algn="l">
              <a:lnSpc>
                <a:spcPct val="115000"/>
              </a:lnSpc>
              <a:spcBef>
                <a:spcPts val="0"/>
              </a:spcBef>
              <a:spcAft>
                <a:spcPts val="0"/>
              </a:spcAft>
              <a:buSzPts val="1100"/>
              <a:buAutoNum type="alphaLcPeriod"/>
            </a:pPr>
            <a:r>
              <a:rPr lang="en-US"/>
              <a:t>Wie zijn jullie? Waar sta je voor?</a:t>
            </a:r>
            <a:endParaRPr/>
          </a:p>
          <a:p>
            <a:pPr indent="-311150" lvl="0" marL="457200" rtl="0" algn="l">
              <a:lnSpc>
                <a:spcPct val="115000"/>
              </a:lnSpc>
              <a:spcBef>
                <a:spcPts val="0"/>
              </a:spcBef>
              <a:spcAft>
                <a:spcPts val="0"/>
              </a:spcAft>
              <a:buSzPts val="1300"/>
              <a:buAutoNum type="arabicPeriod"/>
            </a:pPr>
            <a:r>
              <a:rPr lang="en-US"/>
              <a:t>Uitwisselen van argumenten</a:t>
            </a:r>
            <a:endParaRPr/>
          </a:p>
          <a:p>
            <a:pPr indent="-298450" lvl="1" marL="914400" rtl="0" algn="l">
              <a:lnSpc>
                <a:spcPct val="115000"/>
              </a:lnSpc>
              <a:spcBef>
                <a:spcPts val="0"/>
              </a:spcBef>
              <a:spcAft>
                <a:spcPts val="0"/>
              </a:spcAft>
              <a:buSzPts val="1100"/>
              <a:buAutoNum type="alphaLcPeriod"/>
            </a:pPr>
            <a:r>
              <a:rPr lang="en-US"/>
              <a:t>Reageer op elkaar</a:t>
            </a:r>
            <a:endParaRPr/>
          </a:p>
          <a:p>
            <a:pPr indent="-298450" lvl="1" marL="914400" rtl="0" algn="l">
              <a:lnSpc>
                <a:spcPct val="115000"/>
              </a:lnSpc>
              <a:spcBef>
                <a:spcPts val="0"/>
              </a:spcBef>
              <a:spcAft>
                <a:spcPts val="0"/>
              </a:spcAft>
              <a:buSzPts val="1100"/>
              <a:buAutoNum type="alphaLcPeriod"/>
            </a:pPr>
            <a:r>
              <a:rPr lang="en-US"/>
              <a:t>Breng nieuwe argumenten in</a:t>
            </a:r>
            <a:endParaRPr/>
          </a:p>
          <a:p>
            <a:pPr indent="-311150" lvl="0" marL="457200" rtl="0" algn="l">
              <a:lnSpc>
                <a:spcPct val="115000"/>
              </a:lnSpc>
              <a:spcBef>
                <a:spcPts val="0"/>
              </a:spcBef>
              <a:spcAft>
                <a:spcPts val="0"/>
              </a:spcAft>
              <a:buSzPts val="1300"/>
              <a:buAutoNum type="arabicPeriod"/>
            </a:pPr>
            <a:r>
              <a:rPr lang="en-US"/>
              <a:t>Werken naar een middenweg</a:t>
            </a:r>
            <a:endParaRPr/>
          </a:p>
          <a:p>
            <a:pPr indent="-311150" lvl="0" marL="457200" rtl="0" algn="l">
              <a:lnSpc>
                <a:spcPct val="115000"/>
              </a:lnSpc>
              <a:spcBef>
                <a:spcPts val="0"/>
              </a:spcBef>
              <a:spcAft>
                <a:spcPts val="0"/>
              </a:spcAft>
              <a:buSzPts val="1300"/>
              <a:buAutoNum type="arabicPeriod"/>
            </a:pPr>
            <a:r>
              <a:rPr lang="en-US"/>
              <a:t>Afsluiting door gespreksleider</a:t>
            </a:r>
            <a:endParaRPr/>
          </a:p>
          <a:p>
            <a:pPr indent="0" lvl="0" marL="0" rtl="0" algn="l">
              <a:lnSpc>
                <a:spcPct val="115000"/>
              </a:lnSpc>
              <a:spcBef>
                <a:spcPts val="1200"/>
              </a:spcBef>
              <a:spcAft>
                <a:spcPts val="0"/>
              </a:spcAft>
              <a:buSzPts val="1300"/>
              <a:buNone/>
            </a:pPr>
            <a:r>
              <a:rPr lang="en-US"/>
              <a:t>De discussie duurt ongeveer 10-15  minuten</a:t>
            </a:r>
            <a:endParaRPr/>
          </a:p>
          <a:p>
            <a:pPr indent="0" lvl="0" marL="0" rtl="0" algn="l">
              <a:lnSpc>
                <a:spcPct val="115000"/>
              </a:lnSpc>
              <a:spcBef>
                <a:spcPts val="1200"/>
              </a:spcBef>
              <a:spcAft>
                <a:spcPts val="1200"/>
              </a:spcAft>
              <a:buSzPts val="1300"/>
              <a:buNone/>
            </a:pPr>
            <a:r>
              <a:rPr lang="en-US"/>
              <a:t>De normale balregels gelden tijdens de discussie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Voorbereiding</a:t>
            </a:r>
            <a:endParaRPr/>
          </a:p>
        </p:txBody>
      </p:sp>
      <p:sp>
        <p:nvSpPr>
          <p:cNvPr id="117" name="Google Shape;117;p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Vul het blad met je groepje in</a:t>
            </a:r>
            <a:endParaRPr/>
          </a:p>
          <a:p>
            <a:pPr indent="-311150" lvl="0" marL="457200" rtl="0" algn="l">
              <a:lnSpc>
                <a:spcPct val="115000"/>
              </a:lnSpc>
              <a:spcBef>
                <a:spcPts val="1200"/>
              </a:spcBef>
              <a:spcAft>
                <a:spcPts val="0"/>
              </a:spcAft>
              <a:buSzPts val="1300"/>
              <a:buAutoNum type="arabicPeriod"/>
            </a:pPr>
            <a:r>
              <a:rPr lang="en-US"/>
              <a:t>Wat vertel je in je opening?</a:t>
            </a:r>
            <a:endParaRPr/>
          </a:p>
          <a:p>
            <a:pPr indent="-298450" lvl="1" marL="914400" rtl="0" algn="l">
              <a:lnSpc>
                <a:spcPct val="115000"/>
              </a:lnSpc>
              <a:spcBef>
                <a:spcPts val="0"/>
              </a:spcBef>
              <a:spcAft>
                <a:spcPts val="0"/>
              </a:spcAft>
              <a:buSzPts val="1100"/>
              <a:buAutoNum type="alphaLcPeriod"/>
            </a:pPr>
            <a:r>
              <a:rPr lang="en-US"/>
              <a:t>Wie gaat dit doen?</a:t>
            </a:r>
            <a:endParaRPr/>
          </a:p>
          <a:p>
            <a:pPr indent="-311150" lvl="0" marL="457200" rtl="0" algn="l">
              <a:lnSpc>
                <a:spcPct val="115000"/>
              </a:lnSpc>
              <a:spcBef>
                <a:spcPts val="0"/>
              </a:spcBef>
              <a:spcAft>
                <a:spcPts val="0"/>
              </a:spcAft>
              <a:buSzPts val="1300"/>
              <a:buAutoNum type="arabicPeriod"/>
            </a:pPr>
            <a:r>
              <a:rPr lang="en-US"/>
              <a:t>Argumenten die aansluiten bij jouw belang</a:t>
            </a:r>
            <a:endParaRPr/>
          </a:p>
          <a:p>
            <a:pPr indent="-311150" lvl="0" marL="457200" rtl="0" algn="l">
              <a:lnSpc>
                <a:spcPct val="115000"/>
              </a:lnSpc>
              <a:spcBef>
                <a:spcPts val="0"/>
              </a:spcBef>
              <a:spcAft>
                <a:spcPts val="0"/>
              </a:spcAft>
              <a:buSzPts val="1300"/>
              <a:buAutoNum type="arabicPeriod"/>
            </a:pPr>
            <a:r>
              <a:rPr lang="en-US"/>
              <a:t>We zouden kunnen leven met de nieuwe dierentuin als… (middenweg)</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rPr lang="en-US"/>
              <a:t>10 minuten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Stap 1: opening</a:t>
            </a:r>
            <a:endParaRPr/>
          </a:p>
        </p:txBody>
      </p:sp>
      <p:sp>
        <p:nvSpPr>
          <p:cNvPr id="123" name="Google Shape;123;p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Wie zijn jullie?</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rPr lang="en-US"/>
              <a:t>Waar staan jullie voor?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Stap 2: argumenten</a:t>
            </a:r>
            <a:endParaRPr/>
          </a:p>
        </p:txBody>
      </p:sp>
      <p:sp>
        <p:nvSpPr>
          <p:cNvPr id="129" name="Google Shape;129;p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Reageer op elkaar</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rPr lang="en-US"/>
              <a:t>Breng nieuwe argumenten 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Stap 3: werk naar een middenweg</a:t>
            </a:r>
            <a:endParaRPr/>
          </a:p>
        </p:txBody>
      </p:sp>
      <p:sp>
        <p:nvSpPr>
          <p:cNvPr id="135" name="Google Shape;135;p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lang="en-US"/>
              <a:t>Waar zouden de belanghebbenden nog mee kunnen leven?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