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  <p:embeddedFont>
      <p:font typeface="Open Sans Light"/>
      <p:regular r:id="rId21"/>
      <p:bold r:id="rId22"/>
      <p:italic r:id="rId23"/>
      <p:boldItalic r:id="rId24"/>
    </p:embeddedFon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9" roundtripDataSignature="AMtx7mgpoh+5GR3qpdXgxapZhnAYwm+X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22" Type="http://schemas.openxmlformats.org/officeDocument/2006/relationships/font" Target="fonts/OpenSansLight-bold.fntdata"/><Relationship Id="rId21" Type="http://schemas.openxmlformats.org/officeDocument/2006/relationships/font" Target="fonts/OpenSansLight-regular.fntdata"/><Relationship Id="rId24" Type="http://schemas.openxmlformats.org/officeDocument/2006/relationships/font" Target="fonts/OpenSansLight-boldItalic.fntdata"/><Relationship Id="rId23" Type="http://schemas.openxmlformats.org/officeDocument/2006/relationships/font" Target="fonts/OpenSans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bold.fntdata"/><Relationship Id="rId25" Type="http://schemas.openxmlformats.org/officeDocument/2006/relationships/font" Target="fonts/CenturyGothic-regular.fntdata"/><Relationship Id="rId28" Type="http://schemas.openxmlformats.org/officeDocument/2006/relationships/font" Target="fonts/CenturyGothic-boldItalic.fntdata"/><Relationship Id="rId27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regular.fntdata"/><Relationship Id="rId12" Type="http://schemas.openxmlformats.org/officeDocument/2006/relationships/slide" Target="slides/slide7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Lato-regular.fntdata"/><Relationship Id="rId16" Type="http://schemas.openxmlformats.org/officeDocument/2006/relationships/font" Target="fonts/Raleway-boldItalic.fntdata"/><Relationship Id="rId19" Type="http://schemas.openxmlformats.org/officeDocument/2006/relationships/font" Target="fonts/Lato-italic.fntdata"/><Relationship Id="rId18" Type="http://schemas.openxmlformats.org/officeDocument/2006/relationships/font" Target="fonts/La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Leg de rode en groene kaartjes klaar.  Afhankelijk van de klas: leg de bal klaar en laat de regels nogmaals zien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Rood-groene kaartjes (kies ll, laat uitleggen)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Ik eet geen dieren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Kip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Koe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Varken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Konijn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Paard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Hond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Aansturen op discussie: waarom wel een koe eten en niet een paard? (Wat zijn de verschillen? Allebei zoogdieren) Wel een varken en niet een hond? (idem en varkens zijn heel intelligent en sociaal….)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Vragen: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weten jullie nog wat voor belangrijke overeenkomsten jullie hadden benoemd tussen mens en dier?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Ben je het met Singer eens?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Denk je dat dieren net zoveel kunnen lijden als mensen?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Denk je dat dieren op dezelfde manier lijden als mensen?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Bruggetje: als dieren kunnen lijden, moeten we ze dan nog wel eten?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Eerst klassikaal: wat zou Singer vinden?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Dan in duo’s: bedenk argrumenten waarom wel/niet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Klassikaal uitwisselen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Wat zou Singer kiezen? Waarom?  (Hier kan je filmpjes bij laten zien, de link is naar 3 sterren boerderij, je kan daartegenover een filmpje uit bio-industrie laten zien)</a:t>
            </a:r>
            <a:br>
              <a:rPr lang="en-US"/>
            </a:br>
            <a:r>
              <a:rPr lang="en-US"/>
              <a:t>Kort overleg in tweetallen; welke optie kies jij en waarom?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Klassikaal bespreken: voor elke optie minimaal 1 argument op het bord (als er niet voor alle opties argumenten van leerlingen zijn gekomen, dan samen in de klas doorgaan om die te bedenken)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Wederom: benoemen wat goed ging. Eventueel: vraag iemand uit je omgeving welke dieren die wel/niet eet en waarom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9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9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18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8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inhoud" type="obj">
  <p:cSld name="OBJECT">
    <p:bg>
      <p:bgPr>
        <a:solidFill>
          <a:schemeClr val="accent5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854964" y="384048"/>
            <a:ext cx="74340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363474" y="1357884"/>
            <a:ext cx="8250000" cy="31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628650" y="4800678"/>
            <a:ext cx="2742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20"/>
          <p:cNvSpPr txBox="1"/>
          <p:nvPr>
            <p:ph idx="11" type="ftr"/>
          </p:nvPr>
        </p:nvSpPr>
        <p:spPr>
          <a:xfrm>
            <a:off x="4023360" y="4800678"/>
            <a:ext cx="10974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 Light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 Light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 Light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 Light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 Light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 Light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 Light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 Light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20"/>
          <p:cNvSpPr txBox="1"/>
          <p:nvPr>
            <p:ph idx="10" type="dt"/>
          </p:nvPr>
        </p:nvSpPr>
        <p:spPr>
          <a:xfrm>
            <a:off x="7971859" y="4800678"/>
            <a:ext cx="4803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 Light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 Light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 Light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 Light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 Light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 Light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 Light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 Light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" name="Google Shape;19;p1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0" name="Google Shape;20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1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7" name="Google Shape;27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p11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oogle Shape;33;p1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12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12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" name="Google Shape;42;p1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13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" name="Google Shape;49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52;p14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14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15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5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" name="Google Shape;63;p1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1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16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16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Nt6XuPeup2E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Les 3: </a:t>
            </a:r>
            <a:br>
              <a:rPr lang="en-US"/>
            </a:br>
            <a:r>
              <a:rPr lang="en-US"/>
              <a:t>Mag je dieren eten?</a:t>
            </a:r>
            <a:endParaRPr/>
          </a:p>
        </p:txBody>
      </p:sp>
      <p:sp>
        <p:nvSpPr>
          <p:cNvPr id="93" name="Google Shape;93;p1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Filosofie: mens en dier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Welke dieren eet jij?</a:t>
            </a:r>
            <a:endParaRPr/>
          </a:p>
        </p:txBody>
      </p:sp>
      <p:sp>
        <p:nvSpPr>
          <p:cNvPr id="99" name="Google Shape;99;p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Vandaag</a:t>
            </a:r>
            <a:endParaRPr/>
          </a:p>
        </p:txBody>
      </p:sp>
      <p:sp>
        <p:nvSpPr>
          <p:cNvPr id="105" name="Google Shape;105;p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/>
              <a:t>Mag je dieren eten?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/>
              <a:t>Filosoof: Peter Singer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/>
              <a:t>Wat kies je in de supermarkt?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lang="en-US" sz="2800"/>
              <a:t>Singer: belangrijke overeenkomst</a:t>
            </a:r>
            <a:endParaRPr/>
          </a:p>
        </p:txBody>
      </p:sp>
      <p:sp>
        <p:nvSpPr>
          <p:cNvPr id="111" name="Google Shape;111;p4"/>
          <p:cNvSpPr txBox="1"/>
          <p:nvPr>
            <p:ph idx="1" type="body"/>
          </p:nvPr>
        </p:nvSpPr>
        <p:spPr>
          <a:xfrm>
            <a:off x="729450" y="2078875"/>
            <a:ext cx="47118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88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Peter Singer: filosoof uit Australi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ë</a:t>
            </a:r>
            <a:r>
              <a:rPr lang="en-US"/>
              <a:t> (1946)</a:t>
            </a:r>
            <a:endParaRPr/>
          </a:p>
          <a:p>
            <a:pPr indent="0" lvl="0" marL="88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88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Zijn argument: Dieren kunnen pijn voelen, net als mensen.</a:t>
            </a:r>
            <a:endParaRPr/>
          </a:p>
          <a:p>
            <a:pPr indent="0" lvl="0" marL="88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Daarom moeten we ze met hetzelfde respect behandelen als we mensen behandelen. </a:t>
            </a:r>
            <a:endParaRPr/>
          </a:p>
          <a:p>
            <a:pPr indent="0" lvl="0" marL="88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88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 </a:t>
            </a:r>
            <a:r>
              <a:rPr i="1" lang="en-US"/>
              <a:t>"The question is not ‘Can they reason?’ nor ‘Can they speak?' but, `Can they suffer?’"</a:t>
            </a:r>
            <a:r>
              <a:rPr lang="en-US"/>
              <a:t> </a:t>
            </a:r>
            <a:endParaRPr/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5825" y="1935700"/>
            <a:ext cx="3064625" cy="306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Wat mogen we wel/niet doen met dieren?</a:t>
            </a:r>
            <a:endParaRPr/>
          </a:p>
        </p:txBody>
      </p:sp>
      <p:sp>
        <p:nvSpPr>
          <p:cNvPr id="118" name="Google Shape;118;p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/>
              <a:t>1) Proefdieren gebruiken om medicijnen op te testen</a:t>
            </a:r>
            <a:endParaRPr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/>
              <a:t> </a:t>
            </a:r>
            <a:endParaRPr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/>
              <a:t>2) Een vogel als huisdier in een kooi</a:t>
            </a:r>
            <a:endParaRPr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/>
              <a:t>3) Een kalfje weghalen bij de koe, zodat wij de melk kunnen drinken</a:t>
            </a:r>
            <a:endParaRPr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/>
              <a:t>4) Muizengif strooien</a:t>
            </a:r>
            <a:endParaRPr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Welke optie kies jij?</a:t>
            </a:r>
            <a:endParaRPr/>
          </a:p>
        </p:txBody>
      </p:sp>
      <p:sp>
        <p:nvSpPr>
          <p:cNvPr id="124" name="Google Shape;124;p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530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 Light"/>
              <a:buAutoNum type="alphaUcPeriod"/>
            </a:pPr>
            <a:r>
              <a:rPr lang="en-US" sz="28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Ik kies voor goedkoop vlees (2 euro) uit de mega-stal, want....</a:t>
            </a:r>
            <a:br>
              <a:rPr lang="en-US" sz="28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endParaRPr sz="280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5306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 Light"/>
              <a:buAutoNum type="alphaUcPeriod"/>
            </a:pPr>
            <a:r>
              <a:rPr lang="en-US" sz="28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Ik kies voor duurder vlees (4 euro) uit de 1 ster boerderij, want....</a:t>
            </a:r>
            <a:br>
              <a:rPr lang="en-US" sz="28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endParaRPr sz="280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5306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 Light"/>
              <a:buAutoNum type="alphaUcPeriod"/>
            </a:pPr>
            <a:r>
              <a:rPr lang="en-US" sz="28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Ik kies voor nog duurder vlees (6 euro) uit </a:t>
            </a:r>
            <a:r>
              <a:rPr lang="en-US" sz="28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3"/>
              </a:rPr>
              <a:t>de 3 sterren boerderij</a:t>
            </a:r>
            <a:r>
              <a:rPr lang="en-US" sz="28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want.....</a:t>
            </a:r>
            <a:br>
              <a:rPr lang="en-US" sz="28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endParaRPr sz="280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5306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 Light"/>
              <a:buAutoNum type="alphaUcPeriod"/>
            </a:pPr>
            <a:r>
              <a:rPr lang="en-US" sz="28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Ik eet geen vlees, want......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Afronden</a:t>
            </a:r>
            <a:endParaRPr/>
          </a:p>
        </p:txBody>
      </p:sp>
      <p:sp>
        <p:nvSpPr>
          <p:cNvPr id="130" name="Google Shape;130;p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rPr lang="en-US"/>
              <a:t>Volgende week: mogen dieren in het circus gebruikt worden?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