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aleway"/>
      <p:regular r:id="rId19"/>
      <p:bold r:id="rId20"/>
      <p:italic r:id="rId21"/>
      <p:boldItalic r:id="rId22"/>
    </p:embeddedFont>
    <p:embeddedFont>
      <p:font typeface="Economica"/>
      <p:regular r:id="rId23"/>
      <p:bold r:id="rId24"/>
      <p:italic r:id="rId25"/>
      <p:boldItalic r:id="rId26"/>
    </p:embeddedFont>
    <p:embeddedFont>
      <p:font typeface="Lato"/>
      <p:regular r:id="rId27"/>
      <p:bold r:id="rId28"/>
      <p:italic r:id="rId29"/>
      <p:boldItalic r:id="rId30"/>
    </p:embeddedFont>
    <p:embeddedFont>
      <p:font typeface="Open Sans Light"/>
      <p:regular r:id="rId31"/>
      <p:bold r:id="rId32"/>
      <p:italic r:id="rId33"/>
      <p:boldItalic r:id="rId34"/>
    </p:embeddedFont>
    <p:embeddedFont>
      <p:font typeface="Open Sans"/>
      <p:regular r:id="rId35"/>
      <p:bold r:id="rId36"/>
      <p:italic r:id="rId37"/>
      <p:boldItalic r:id="rId38"/>
    </p:embeddedFont>
    <p:embeddedFont>
      <p:font typeface="Century Gothic"/>
      <p:regular r:id="rId39"/>
      <p:bold r:id="rId40"/>
      <p:italic r:id="rId41"/>
      <p:boldItalic r:id="rId42"/>
    </p:embeddedFont>
    <p:embeddedFont>
      <p:font typeface="Karla"/>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47" roundtripDataSignature="AMtx7mgzc0HfLSyxWQS22fqhDOyKHEua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font" Target="fonts/Raleway-bold.fntdata"/><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font" Target="fonts/Raleway-boldItalic.fntdata"/><Relationship Id="rId44" Type="http://schemas.openxmlformats.org/officeDocument/2006/relationships/font" Target="fonts/Karla-bold.fntdata"/><Relationship Id="rId21" Type="http://schemas.openxmlformats.org/officeDocument/2006/relationships/font" Target="fonts/Raleway-italic.fntdata"/><Relationship Id="rId43" Type="http://schemas.openxmlformats.org/officeDocument/2006/relationships/font" Target="fonts/Karla-regular.fntdata"/><Relationship Id="rId24" Type="http://schemas.openxmlformats.org/officeDocument/2006/relationships/font" Target="fonts/Economica-bold.fntdata"/><Relationship Id="rId46" Type="http://schemas.openxmlformats.org/officeDocument/2006/relationships/font" Target="fonts/Karla-boldItalic.fntdata"/><Relationship Id="rId23" Type="http://schemas.openxmlformats.org/officeDocument/2006/relationships/font" Target="fonts/Economica-regular.fntdata"/><Relationship Id="rId45" Type="http://schemas.openxmlformats.org/officeDocument/2006/relationships/font" Target="fonts/Karl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Economica-boldItalic.fntdata"/><Relationship Id="rId25" Type="http://schemas.openxmlformats.org/officeDocument/2006/relationships/font" Target="fonts/Economica-italic.fntdata"/><Relationship Id="rId47" Type="http://customschemas.google.com/relationships/presentationmetadata" Target="meta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regular.fntdata"/><Relationship Id="rId30" Type="http://schemas.openxmlformats.org/officeDocument/2006/relationships/font" Target="fonts/Lato-boldItalic.fntdata"/><Relationship Id="rId11" Type="http://schemas.openxmlformats.org/officeDocument/2006/relationships/slide" Target="slides/slide5.xml"/><Relationship Id="rId33" Type="http://schemas.openxmlformats.org/officeDocument/2006/relationships/font" Target="fonts/OpenSansLight-italic.fntdata"/><Relationship Id="rId10" Type="http://schemas.openxmlformats.org/officeDocument/2006/relationships/slide" Target="slides/slide4.xml"/><Relationship Id="rId32" Type="http://schemas.openxmlformats.org/officeDocument/2006/relationships/font" Target="fonts/OpenSansLight-bold.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OpenSansLight-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39" Type="http://schemas.openxmlformats.org/officeDocument/2006/relationships/font" Target="fonts/CenturyGothic-regular.fntdata"/><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font" Target="fonts/Ralew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Benodigheden: geplastificeerde rode en groene kaartjes (voor elke leerling een rood en groen kaartje) en een zachte bal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Klassikaal: verzamel de uitkomsten op het bord. Denk erom dat er voldoende ruimte blijft op het bord om later argumenten neer te zetten. Uit een antwoord volgt een stelling. Bijvoorbeeld: </a:t>
            </a:r>
            <a:endParaRPr/>
          </a:p>
          <a:p>
            <a:pPr indent="0" lvl="0" marL="0" rtl="0" algn="l">
              <a:lnSpc>
                <a:spcPct val="100000"/>
              </a:lnSpc>
              <a:spcBef>
                <a:spcPts val="0"/>
              </a:spcBef>
              <a:spcAft>
                <a:spcPts val="0"/>
              </a:spcAft>
              <a:buSzPts val="1100"/>
              <a:buNone/>
            </a:pPr>
            <a:r>
              <a:rPr lang="en-US"/>
              <a:t>verschil is dat mensen kunnen denken, maar dieren niet. → Stelling: dieren kunnen niet denken.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Als het goed is, staan er nu een aantal stellingen op het bord. Deze nu gaan bespreken met de kaartjes, naar argumenten vragen en de argumenten op het bord schrijven. Dit kan je zo lang doen als er tijd is. Mogelijke stellingen bv:</a:t>
            </a:r>
            <a:endParaRPr/>
          </a:p>
          <a:p>
            <a:pPr indent="0" lvl="0" marL="0" rtl="0" algn="l">
              <a:lnSpc>
                <a:spcPct val="100000"/>
              </a:lnSpc>
              <a:spcBef>
                <a:spcPts val="0"/>
              </a:spcBef>
              <a:spcAft>
                <a:spcPts val="0"/>
              </a:spcAft>
              <a:buSzPts val="1100"/>
              <a:buNone/>
            </a:pPr>
            <a:r>
              <a:rPr lang="en-US"/>
              <a:t>Alleen mensen hebben emoties</a:t>
            </a:r>
            <a:endParaRPr/>
          </a:p>
          <a:p>
            <a:pPr indent="0" lvl="0" marL="0" rtl="0" algn="l">
              <a:lnSpc>
                <a:spcPct val="100000"/>
              </a:lnSpc>
              <a:spcBef>
                <a:spcPts val="0"/>
              </a:spcBef>
              <a:spcAft>
                <a:spcPts val="0"/>
              </a:spcAft>
              <a:buSzPts val="1100"/>
              <a:buNone/>
            </a:pPr>
            <a:r>
              <a:rPr lang="en-US"/>
              <a:t>Alleen mensen kunnen techniek gebruiken</a:t>
            </a:r>
            <a:endParaRPr/>
          </a:p>
          <a:p>
            <a:pPr indent="0" lvl="0" marL="0" rtl="0" algn="l">
              <a:lnSpc>
                <a:spcPct val="100000"/>
              </a:lnSpc>
              <a:spcBef>
                <a:spcPts val="0"/>
              </a:spcBef>
              <a:spcAft>
                <a:spcPts val="0"/>
              </a:spcAft>
              <a:buSzPts val="1100"/>
              <a:buNone/>
            </a:pPr>
            <a:r>
              <a:rPr lang="en-US"/>
              <a:t>Alleen mensen hebben taal</a:t>
            </a:r>
            <a:endParaRPr/>
          </a:p>
          <a:p>
            <a:pPr indent="0" lvl="0" marL="0" rtl="0" algn="l">
              <a:lnSpc>
                <a:spcPct val="100000"/>
              </a:lnSpc>
              <a:spcBef>
                <a:spcPts val="0"/>
              </a:spcBef>
              <a:spcAft>
                <a:spcPts val="0"/>
              </a:spcAft>
              <a:buSzPts val="1100"/>
              <a:buNone/>
            </a:pPr>
            <a:r>
              <a:rPr lang="en-US"/>
              <a:t>Alleen mensen kunnen kunst maken</a:t>
            </a:r>
            <a:endParaRPr/>
          </a:p>
          <a:p>
            <a:pPr indent="0" lvl="0" marL="0" rtl="0" algn="l">
              <a:lnSpc>
                <a:spcPct val="100000"/>
              </a:lnSpc>
              <a:spcBef>
                <a:spcPts val="0"/>
              </a:spcBef>
              <a:spcAft>
                <a:spcPts val="0"/>
              </a:spcAft>
              <a:buSzPts val="1100"/>
              <a:buNone/>
            </a:pPr>
            <a:r>
              <a:rPr lang="en-US"/>
              <a:t>Alleen mensen kunnen goede of slechte dingen doen</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1" name="Google Shape;27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Benoemen wat er goed ging in de les, vaardigheden expliciet maken (goede argumenten gehoord? Goed naar elkaar geluisterd? Goede vragen gesteld?)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Regels uitleggen + introductiespel: zeg van wie je de bal hebt gekregen en naar wie je de bal gaat gooien. </a:t>
            </a:r>
            <a:endParaRPr/>
          </a:p>
        </p:txBody>
      </p:sp>
      <p:sp>
        <p:nvSpPr>
          <p:cNvPr id="191" name="Google Shape;1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Leerlingen de kaartjes geven. Vraag aan de klas:  Is dit een filosofische vraag? Rood = nee, groen= ja. Een paar leerlingen vragen: waarom is die vraag volgens jou wel/niet filosofisch? </a:t>
            </a:r>
            <a:endParaRPr/>
          </a:p>
          <a:p>
            <a:pPr indent="0" lvl="0" marL="457200" rtl="0" algn="l">
              <a:lnSpc>
                <a:spcPct val="115000"/>
              </a:lnSpc>
              <a:spcBef>
                <a:spcPts val="0"/>
              </a:spcBef>
              <a:spcAft>
                <a:spcPts val="0"/>
              </a:spcAft>
              <a:buNone/>
            </a:pPr>
            <a:r>
              <a:rPr lang="en-US" sz="1300">
                <a:solidFill>
                  <a:srgbClr val="595959"/>
                </a:solidFill>
                <a:latin typeface="Lato"/>
                <a:ea typeface="Lato"/>
                <a:cs typeface="Lato"/>
                <a:sym typeface="Lato"/>
              </a:rPr>
              <a:t>uitleg/ antwoorden: volgende slide</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US" sz="1300">
                <a:solidFill>
                  <a:srgbClr val="595959"/>
                </a:solidFill>
                <a:latin typeface="Lato"/>
                <a:ea typeface="Lato"/>
                <a:cs typeface="Lato"/>
                <a:sym typeface="Lato"/>
              </a:rPr>
              <a:t>Vragen naar feiten:  Wat is de hoofdstad van Nederland?  </a:t>
            </a:r>
            <a:endParaRPr sz="1300">
              <a:solidFill>
                <a:srgbClr val="595959"/>
              </a:solidFill>
              <a:latin typeface="Lato"/>
              <a:ea typeface="Lato"/>
              <a:cs typeface="Lato"/>
              <a:sym typeface="Lato"/>
            </a:endParaRPr>
          </a:p>
          <a:p>
            <a:pPr indent="-228600" lvl="0" marL="457200" rtl="0" algn="l">
              <a:lnSpc>
                <a:spcPct val="115000"/>
              </a:lnSpc>
              <a:spcBef>
                <a:spcPts val="0"/>
              </a:spcBef>
              <a:spcAft>
                <a:spcPts val="0"/>
              </a:spcAft>
              <a:buClr>
                <a:schemeClr val="dk1"/>
              </a:buClr>
              <a:buSzPts val="1300"/>
              <a:buFont typeface="Arial"/>
              <a:buNone/>
            </a:pPr>
            <a:r>
              <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US" sz="1300">
                <a:solidFill>
                  <a:srgbClr val="595959"/>
                </a:solidFill>
                <a:latin typeface="Lato"/>
                <a:ea typeface="Lato"/>
                <a:cs typeface="Lato"/>
                <a:sym typeface="Lato"/>
              </a:rPr>
              <a:t>Persoonlijke vragen: gaan over iemands mening of gevoel. Verschillende antwoorden mogelijk.</a:t>
            </a:r>
            <a:endParaRPr sz="1300">
              <a:solidFill>
                <a:srgbClr val="595959"/>
              </a:solidFill>
              <a:latin typeface="Lato"/>
              <a:ea typeface="Lato"/>
              <a:cs typeface="Lato"/>
              <a:sym typeface="Lato"/>
            </a:endParaRPr>
          </a:p>
          <a:p>
            <a:pPr indent="0" lvl="0" marL="146050" rtl="0" algn="l">
              <a:lnSpc>
                <a:spcPct val="115000"/>
              </a:lnSpc>
              <a:spcBef>
                <a:spcPts val="0"/>
              </a:spcBef>
              <a:spcAft>
                <a:spcPts val="0"/>
              </a:spcAft>
              <a:buClr>
                <a:schemeClr val="dk1"/>
              </a:buClr>
              <a:buSzPts val="1300"/>
              <a:buFont typeface="Arial"/>
              <a:buNone/>
            </a:pPr>
            <a:r>
              <a:rPr lang="en-US" sz="1300">
                <a:solidFill>
                  <a:srgbClr val="595959"/>
                </a:solidFill>
                <a:latin typeface="Lato"/>
                <a:ea typeface="Lato"/>
                <a:cs typeface="Lato"/>
                <a:sym typeface="Lato"/>
              </a:rPr>
              <a:t>(Ben je moe? Wat is je lievelingseten?)</a:t>
            </a:r>
            <a:endParaRPr sz="1300">
              <a:solidFill>
                <a:srgbClr val="595959"/>
              </a:solidFill>
              <a:latin typeface="Lato"/>
              <a:ea typeface="Lato"/>
              <a:cs typeface="Lato"/>
              <a:sym typeface="Lato"/>
            </a:endParaRPr>
          </a:p>
          <a:p>
            <a:pPr indent="-228600" lvl="0" marL="457200" rtl="0" algn="l">
              <a:lnSpc>
                <a:spcPct val="115000"/>
              </a:lnSpc>
              <a:spcBef>
                <a:spcPts val="0"/>
              </a:spcBef>
              <a:spcAft>
                <a:spcPts val="0"/>
              </a:spcAft>
              <a:buClr>
                <a:schemeClr val="dk1"/>
              </a:buClr>
              <a:buSzPts val="1300"/>
              <a:buFont typeface="Arial"/>
              <a:buNone/>
            </a:pPr>
            <a:r>
              <a:t/>
            </a:r>
            <a:endParaRPr sz="1300">
              <a:solidFill>
                <a:srgbClr val="595959"/>
              </a:solidFill>
              <a:latin typeface="Lato"/>
              <a:ea typeface="Lato"/>
              <a:cs typeface="Lato"/>
              <a:sym typeface="Lato"/>
            </a:endParaRPr>
          </a:p>
          <a:p>
            <a:pPr indent="-311150" lvl="0" marL="457200" rtl="0" algn="l">
              <a:lnSpc>
                <a:spcPct val="115000"/>
              </a:lnSpc>
              <a:spcBef>
                <a:spcPts val="0"/>
              </a:spcBef>
              <a:spcAft>
                <a:spcPts val="0"/>
              </a:spcAft>
              <a:buClr>
                <a:srgbClr val="595959"/>
              </a:buClr>
              <a:buSzPts val="1300"/>
              <a:buFont typeface="Lato"/>
              <a:buChar char="●"/>
            </a:pPr>
            <a:r>
              <a:rPr lang="en-US" sz="1300">
                <a:solidFill>
                  <a:srgbClr val="595959"/>
                </a:solidFill>
                <a:latin typeface="Lato"/>
                <a:ea typeface="Lato"/>
                <a:cs typeface="Lato"/>
                <a:sym typeface="Lato"/>
              </a:rPr>
              <a:t>Filosofische vragen: Niet feitelijk, niet persoonlijk. Je moet een argument geven voor je antwoord, hoe beter het argument, hoe beter het antwoord. Er zijn verschillende antwoorden mogelijk.</a:t>
            </a:r>
            <a:endParaRPr sz="1300">
              <a:solidFill>
                <a:srgbClr val="595959"/>
              </a:solidFill>
              <a:latin typeface="Lato"/>
              <a:ea typeface="Lato"/>
              <a:cs typeface="Lato"/>
              <a:sym typeface="Lato"/>
            </a:endParaRPr>
          </a:p>
          <a:p>
            <a:pPr indent="0" lvl="0" marL="146050" rtl="0" algn="l">
              <a:lnSpc>
                <a:spcPct val="115000"/>
              </a:lnSpc>
              <a:spcBef>
                <a:spcPts val="0"/>
              </a:spcBef>
              <a:spcAft>
                <a:spcPts val="0"/>
              </a:spcAft>
              <a:buClr>
                <a:schemeClr val="dk1"/>
              </a:buClr>
              <a:buSzPts val="1300"/>
              <a:buFont typeface="Arial"/>
              <a:buNone/>
            </a:pPr>
            <a:r>
              <a:rPr lang="en-US" sz="1300">
                <a:solidFill>
                  <a:srgbClr val="595959"/>
                </a:solidFill>
                <a:latin typeface="Lato"/>
                <a:ea typeface="Lato"/>
                <a:cs typeface="Lato"/>
                <a:sym typeface="Lato"/>
              </a:rPr>
              <a:t>(Mag je soms liegen? Wanneer weet je iets zeker?)</a:t>
            </a:r>
            <a:endParaRPr sz="1300">
              <a:solidFill>
                <a:srgbClr val="595959"/>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300">
                <a:solidFill>
                  <a:srgbClr val="595959"/>
                </a:solidFill>
                <a:latin typeface="Lato"/>
                <a:ea typeface="Lato"/>
                <a:cs typeface="Lato"/>
                <a:sym typeface="Lato"/>
              </a:rPr>
              <a:t>Uitleg:</a:t>
            </a:r>
            <a:endParaRPr sz="1300">
              <a:solidFill>
                <a:srgbClr val="595959"/>
              </a:solidFill>
              <a:latin typeface="Lato"/>
              <a:ea typeface="Lato"/>
              <a:cs typeface="Lato"/>
              <a:sym typeface="Lato"/>
            </a:endParaRPr>
          </a:p>
          <a:p>
            <a:pPr indent="0" lvl="0" marL="0" rtl="0" algn="l">
              <a:lnSpc>
                <a:spcPct val="115000"/>
              </a:lnSpc>
              <a:spcBef>
                <a:spcPts val="0"/>
              </a:spcBef>
              <a:spcAft>
                <a:spcPts val="0"/>
              </a:spcAft>
              <a:buNone/>
            </a:pPr>
            <a:r>
              <a:rPr lang="en-US" sz="1300">
                <a:solidFill>
                  <a:srgbClr val="595959"/>
                </a:solidFill>
                <a:latin typeface="Lato"/>
                <a:ea typeface="Lato"/>
                <a:cs typeface="Lato"/>
                <a:sym typeface="Lato"/>
              </a:rPr>
              <a:t>Feiten: </a:t>
            </a:r>
            <a:r>
              <a:rPr lang="en-US" sz="1300">
                <a:solidFill>
                  <a:srgbClr val="595959"/>
                </a:solidFill>
                <a:latin typeface="Lato"/>
                <a:ea typeface="Lato"/>
                <a:cs typeface="Lato"/>
                <a:sym typeface="Lato"/>
              </a:rPr>
              <a:t>Er is maar </a:t>
            </a:r>
            <a:r>
              <a:rPr lang="en-US" sz="1300">
                <a:solidFill>
                  <a:srgbClr val="595959"/>
                </a:solidFill>
                <a:latin typeface="Calibri"/>
                <a:ea typeface="Calibri"/>
                <a:cs typeface="Calibri"/>
                <a:sym typeface="Calibri"/>
              </a:rPr>
              <a:t>éé</a:t>
            </a:r>
            <a:r>
              <a:rPr lang="en-US" sz="1300">
                <a:solidFill>
                  <a:srgbClr val="595959"/>
                </a:solidFill>
                <a:latin typeface="Lato"/>
                <a:ea typeface="Lato"/>
                <a:cs typeface="Lato"/>
                <a:sym typeface="Lato"/>
              </a:rPr>
              <a:t>n goed antwoord, dat kan je opzoeken, iedereen is het er over eens </a:t>
            </a:r>
            <a:endParaRPr sz="1300">
              <a:solidFill>
                <a:srgbClr val="595959"/>
              </a:solidFill>
              <a:latin typeface="Lato"/>
              <a:ea typeface="Lato"/>
              <a:cs typeface="Lato"/>
              <a:sym typeface="Lato"/>
            </a:endParaRPr>
          </a:p>
          <a:p>
            <a:pPr indent="0" lvl="0" marL="0" rtl="0" algn="l">
              <a:lnSpc>
                <a:spcPct val="115000"/>
              </a:lnSpc>
              <a:spcBef>
                <a:spcPts val="0"/>
              </a:spcBef>
              <a:spcAft>
                <a:spcPts val="0"/>
              </a:spcAft>
              <a:buNone/>
            </a:pPr>
            <a:r>
              <a:rPr lang="en-US" sz="1300">
                <a:solidFill>
                  <a:srgbClr val="595959"/>
                </a:solidFill>
                <a:latin typeface="Lato"/>
                <a:ea typeface="Lato"/>
                <a:cs typeface="Lato"/>
                <a:sym typeface="Lato"/>
              </a:rPr>
              <a:t>Persoonlijke vragen: gaan over iemands mening of gevoel. Verschillende antwoorden mogelijk. </a:t>
            </a:r>
            <a:endParaRPr sz="1300">
              <a:solidFill>
                <a:srgbClr val="595959"/>
              </a:solidFill>
              <a:latin typeface="Lato"/>
              <a:ea typeface="Lato"/>
              <a:cs typeface="Lato"/>
              <a:sym typeface="Lato"/>
            </a:endParaRPr>
          </a:p>
          <a:p>
            <a:pPr indent="0" lvl="0" marL="0" rtl="0" algn="l">
              <a:lnSpc>
                <a:spcPct val="115000"/>
              </a:lnSpc>
              <a:spcBef>
                <a:spcPts val="0"/>
              </a:spcBef>
              <a:spcAft>
                <a:spcPts val="0"/>
              </a:spcAft>
              <a:buNone/>
            </a:pPr>
            <a:r>
              <a:rPr lang="en-US" sz="1300">
                <a:solidFill>
                  <a:srgbClr val="595959"/>
                </a:solidFill>
                <a:latin typeface="Lato"/>
                <a:ea typeface="Lato"/>
                <a:cs typeface="Lato"/>
                <a:sym typeface="Lato"/>
              </a:rPr>
              <a:t>Filosofische vragen: Niet feitelijk, niet persoonlijk. Je moet een argument geven voor je antwoord, hoe beter het argument, hoe beter het antwoord. Er zijn verschillende antwoorden mogelijk.</a:t>
            </a:r>
            <a:endParaRPr sz="1300">
              <a:solidFill>
                <a:srgbClr val="595959"/>
              </a:solidFill>
              <a:latin typeface="Lato"/>
              <a:ea typeface="Lato"/>
              <a:cs typeface="Lato"/>
              <a:sym typeface="Lato"/>
            </a:endParaRPr>
          </a:p>
          <a:p>
            <a:pPr indent="-228600" lvl="0" marL="457200" rtl="0" algn="l">
              <a:lnSpc>
                <a:spcPct val="115000"/>
              </a:lnSpc>
              <a:spcBef>
                <a:spcPts val="0"/>
              </a:spcBef>
              <a:spcAft>
                <a:spcPts val="0"/>
              </a:spcAft>
              <a:buClr>
                <a:schemeClr val="dk1"/>
              </a:buClr>
              <a:buSzPts val="1300"/>
              <a:buFont typeface="Arial"/>
              <a:buNone/>
            </a:pPr>
            <a:r>
              <a:t/>
            </a:r>
            <a:endParaRPr sz="1300">
              <a:solidFill>
                <a:srgbClr val="595959"/>
              </a:solidFill>
              <a:latin typeface="Lato"/>
              <a:ea typeface="Lato"/>
              <a:cs typeface="Lato"/>
              <a:sym typeface="Lato"/>
            </a:endParaRPr>
          </a:p>
          <a:p>
            <a:pPr indent="0" lvl="0" marL="0" rtl="0" algn="l">
              <a:lnSpc>
                <a:spcPct val="115000"/>
              </a:lnSpc>
              <a:spcBef>
                <a:spcPts val="0"/>
              </a:spcBef>
              <a:spcAft>
                <a:spcPts val="0"/>
              </a:spcAft>
              <a:buNone/>
            </a:pPr>
            <a:r>
              <a:t/>
            </a:r>
            <a:endParaRPr sz="1300">
              <a:solidFill>
                <a:srgbClr val="595959"/>
              </a:solidFill>
              <a:latin typeface="Lato"/>
              <a:ea typeface="Lato"/>
              <a:cs typeface="Lato"/>
              <a:sym typeface="Lato"/>
            </a:endParaRPr>
          </a:p>
        </p:txBody>
      </p:sp>
      <p:sp>
        <p:nvSpPr>
          <p:cNvPr id="228" name="Google Shape;228;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Bespreek eerst klassikaal waarom dit een filosofische vraag is.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Deze werkvorm zorgt ervoor dat leerlingen minder snel naar vrienden toetrekken. Laat de vorige slide met de opdracht zien tijdens de uitvoering.  Geef een duidelijk signaal wanneer de eerste rond begin (persoon 1 vertelt, persoon 2 luistert) , en na 1 of 2 minuten andersom (of zet een timer, maar als je het zelf doet, kan je even kijken hoe snel mensen uitgepraat zijn. Als dat te snel is: laat leerlingen nog een vraag bedenken om aan de ander te stellen, of een voorbeeld bedenken)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Afhankelijk van hoe het gaat/ bij genoeg tijd  nogmaals (Spijkerbroeken tellen niet mee)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 name="Google Shape;11;p14"/>
          <p:cNvGrpSpPr/>
          <p:nvPr/>
        </p:nvGrpSpPr>
        <p:grpSpPr>
          <a:xfrm>
            <a:off x="830392" y="1191256"/>
            <a:ext cx="745763" cy="45826"/>
            <a:chOff x="4580561" y="2589004"/>
            <a:chExt cx="1064464" cy="25200"/>
          </a:xfrm>
        </p:grpSpPr>
        <p:sp>
          <p:nvSpPr>
            <p:cNvPr id="12" name="Google Shape;12;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 name="Google Shape;14;p1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15" name="Google Shape;15;p1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6" name="Google Shape;16;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25"/>
          <p:cNvGrpSpPr/>
          <p:nvPr/>
        </p:nvGrpSpPr>
        <p:grpSpPr>
          <a:xfrm>
            <a:off x="830392" y="4169130"/>
            <a:ext cx="745763" cy="45826"/>
            <a:chOff x="4580561" y="2589004"/>
            <a:chExt cx="1064464" cy="25200"/>
          </a:xfrm>
        </p:grpSpPr>
        <p:sp>
          <p:nvSpPr>
            <p:cNvPr id="75" name="Google Shape;75;p2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2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25"/>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78" name="Google Shape;78;p25"/>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79" name="Google Shape;79;p2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2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jst" showMasterSp="0">
  <p:cSld name="Lijst">
    <p:bg>
      <p:bgPr>
        <a:solidFill>
          <a:schemeClr val="accent4"/>
        </a:solidFill>
      </p:bgPr>
    </p:bg>
    <p:spTree>
      <p:nvGrpSpPr>
        <p:cNvPr id="86" name="Shape 86"/>
        <p:cNvGrpSpPr/>
        <p:nvPr/>
      </p:nvGrpSpPr>
      <p:grpSpPr>
        <a:xfrm>
          <a:off x="0" y="0"/>
          <a:ext cx="0" cy="0"/>
          <a:chOff x="0" y="0"/>
          <a:chExt cx="0" cy="0"/>
        </a:xfrm>
      </p:grpSpPr>
      <p:sp>
        <p:nvSpPr>
          <p:cNvPr id="87" name="Google Shape;87;p16"/>
          <p:cNvSpPr txBox="1"/>
          <p:nvPr>
            <p:ph type="title"/>
          </p:nvPr>
        </p:nvSpPr>
        <p:spPr>
          <a:xfrm>
            <a:off x="548640" y="1460754"/>
            <a:ext cx="2407200" cy="21465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chemeClr val="dk1"/>
              </a:buClr>
              <a:buSzPts val="45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6"/>
          <p:cNvSpPr/>
          <p:nvPr/>
        </p:nvSpPr>
        <p:spPr>
          <a:xfrm>
            <a:off x="4205339" y="260284"/>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accent2"/>
              </a:solidFill>
              <a:latin typeface="Century Gothic"/>
              <a:ea typeface="Century Gothic"/>
              <a:cs typeface="Century Gothic"/>
              <a:sym typeface="Century Gothic"/>
            </a:endParaRPr>
          </a:p>
        </p:txBody>
      </p:sp>
      <p:sp>
        <p:nvSpPr>
          <p:cNvPr id="89" name="Google Shape;89;p16"/>
          <p:cNvSpPr/>
          <p:nvPr/>
        </p:nvSpPr>
        <p:spPr>
          <a:xfrm>
            <a:off x="4205339" y="1217755"/>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0" name="Google Shape;90;p16"/>
          <p:cNvSpPr/>
          <p:nvPr/>
        </p:nvSpPr>
        <p:spPr>
          <a:xfrm>
            <a:off x="4205339" y="2194467"/>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1" name="Google Shape;91;p16"/>
          <p:cNvSpPr/>
          <p:nvPr/>
        </p:nvSpPr>
        <p:spPr>
          <a:xfrm>
            <a:off x="4205340" y="3167277"/>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2" name="Google Shape;92;p16"/>
          <p:cNvSpPr/>
          <p:nvPr/>
        </p:nvSpPr>
        <p:spPr>
          <a:xfrm>
            <a:off x="4205340" y="4139605"/>
            <a:ext cx="4711500" cy="780000"/>
          </a:xfrm>
          <a:prstGeom prst="rect">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3" name="Google Shape;93;p16"/>
          <p:cNvSpPr/>
          <p:nvPr/>
        </p:nvSpPr>
        <p:spPr>
          <a:xfrm>
            <a:off x="3261559" y="1228307"/>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4" name="Google Shape;94;p16"/>
          <p:cNvSpPr/>
          <p:nvPr/>
        </p:nvSpPr>
        <p:spPr>
          <a:xfrm>
            <a:off x="3261559" y="2195437"/>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5" name="Google Shape;95;p16"/>
          <p:cNvSpPr/>
          <p:nvPr/>
        </p:nvSpPr>
        <p:spPr>
          <a:xfrm>
            <a:off x="3261559" y="3207755"/>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6" name="Google Shape;96;p16"/>
          <p:cNvSpPr/>
          <p:nvPr/>
        </p:nvSpPr>
        <p:spPr>
          <a:xfrm>
            <a:off x="3261559" y="4176406"/>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7" name="Google Shape;97;p16"/>
          <p:cNvSpPr/>
          <p:nvPr/>
        </p:nvSpPr>
        <p:spPr>
          <a:xfrm>
            <a:off x="3261559" y="270837"/>
            <a:ext cx="727500" cy="727500"/>
          </a:xfrm>
          <a:prstGeom prst="ellipse">
            <a:avLst/>
          </a:prstGeom>
          <a:solidFill>
            <a:schemeClr val="accent3"/>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98" name="Google Shape;98;p16"/>
          <p:cNvSpPr/>
          <p:nvPr/>
        </p:nvSpPr>
        <p:spPr>
          <a:xfrm>
            <a:off x="4134295" y="181073"/>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99" name="Google Shape;99;p16"/>
          <p:cNvSpPr/>
          <p:nvPr/>
        </p:nvSpPr>
        <p:spPr>
          <a:xfrm>
            <a:off x="4134295" y="1138543"/>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0" name="Google Shape;100;p16"/>
          <p:cNvSpPr/>
          <p:nvPr/>
        </p:nvSpPr>
        <p:spPr>
          <a:xfrm>
            <a:off x="4134295" y="2105672"/>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1" name="Google Shape;101;p16"/>
          <p:cNvSpPr/>
          <p:nvPr/>
        </p:nvSpPr>
        <p:spPr>
          <a:xfrm>
            <a:off x="4134296" y="3088065"/>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2" name="Google Shape;102;p16"/>
          <p:cNvSpPr/>
          <p:nvPr/>
        </p:nvSpPr>
        <p:spPr>
          <a:xfrm>
            <a:off x="4134296" y="4060393"/>
            <a:ext cx="4711500" cy="7800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Century Gothic"/>
              <a:ea typeface="Century Gothic"/>
              <a:cs typeface="Century Gothic"/>
              <a:sym typeface="Century Gothic"/>
            </a:endParaRPr>
          </a:p>
        </p:txBody>
      </p:sp>
      <p:sp>
        <p:nvSpPr>
          <p:cNvPr id="103" name="Google Shape;103;p16"/>
          <p:cNvSpPr/>
          <p:nvPr/>
        </p:nvSpPr>
        <p:spPr>
          <a:xfrm>
            <a:off x="3217974" y="227252"/>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4" name="Google Shape;104;p16"/>
          <p:cNvSpPr/>
          <p:nvPr/>
        </p:nvSpPr>
        <p:spPr>
          <a:xfrm>
            <a:off x="3217974" y="1184723"/>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5" name="Google Shape;105;p16"/>
          <p:cNvSpPr/>
          <p:nvPr/>
        </p:nvSpPr>
        <p:spPr>
          <a:xfrm>
            <a:off x="3217974" y="2151852"/>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6" name="Google Shape;106;p16"/>
          <p:cNvSpPr/>
          <p:nvPr/>
        </p:nvSpPr>
        <p:spPr>
          <a:xfrm>
            <a:off x="3217974" y="3163368"/>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7" name="Google Shape;107;p16"/>
          <p:cNvSpPr/>
          <p:nvPr/>
        </p:nvSpPr>
        <p:spPr>
          <a:xfrm>
            <a:off x="3217974" y="4132821"/>
            <a:ext cx="727500" cy="727500"/>
          </a:xfrm>
          <a:prstGeom prst="ellipse">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08" name="Google Shape;108;p16"/>
          <p:cNvSpPr/>
          <p:nvPr>
            <p:ph idx="2" type="pic"/>
          </p:nvPr>
        </p:nvSpPr>
        <p:spPr>
          <a:xfrm>
            <a:off x="3341643" y="350921"/>
            <a:ext cx="480300" cy="480300"/>
          </a:xfrm>
          <a:prstGeom prst="rect">
            <a:avLst/>
          </a:prstGeom>
          <a:noFill/>
          <a:ln>
            <a:noFill/>
          </a:ln>
        </p:spPr>
      </p:sp>
      <p:sp>
        <p:nvSpPr>
          <p:cNvPr id="109" name="Google Shape;109;p16"/>
          <p:cNvSpPr txBox="1"/>
          <p:nvPr>
            <p:ph idx="1" type="body"/>
          </p:nvPr>
        </p:nvSpPr>
        <p:spPr>
          <a:xfrm>
            <a:off x="4327398" y="342900"/>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16"/>
          <p:cNvSpPr txBox="1"/>
          <p:nvPr>
            <p:ph idx="3" type="body"/>
          </p:nvPr>
        </p:nvSpPr>
        <p:spPr>
          <a:xfrm>
            <a:off x="4327398" y="585482"/>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16"/>
          <p:cNvSpPr/>
          <p:nvPr>
            <p:ph idx="4" type="pic"/>
          </p:nvPr>
        </p:nvSpPr>
        <p:spPr>
          <a:xfrm>
            <a:off x="3341643" y="1308392"/>
            <a:ext cx="480300" cy="480300"/>
          </a:xfrm>
          <a:prstGeom prst="rect">
            <a:avLst/>
          </a:prstGeom>
          <a:noFill/>
          <a:ln>
            <a:noFill/>
          </a:ln>
        </p:spPr>
      </p:sp>
      <p:sp>
        <p:nvSpPr>
          <p:cNvPr id="112" name="Google Shape;112;p16"/>
          <p:cNvSpPr txBox="1"/>
          <p:nvPr>
            <p:ph idx="5" type="body"/>
          </p:nvPr>
        </p:nvSpPr>
        <p:spPr>
          <a:xfrm>
            <a:off x="4327398" y="1309878"/>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16"/>
          <p:cNvSpPr txBox="1"/>
          <p:nvPr>
            <p:ph idx="6" type="body"/>
          </p:nvPr>
        </p:nvSpPr>
        <p:spPr>
          <a:xfrm>
            <a:off x="4327398" y="1552460"/>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4" name="Google Shape;114;p16"/>
          <p:cNvSpPr/>
          <p:nvPr>
            <p:ph idx="7" type="pic"/>
          </p:nvPr>
        </p:nvSpPr>
        <p:spPr>
          <a:xfrm>
            <a:off x="3341643" y="2275521"/>
            <a:ext cx="480300" cy="480300"/>
          </a:xfrm>
          <a:prstGeom prst="rect">
            <a:avLst/>
          </a:prstGeom>
          <a:noFill/>
          <a:ln>
            <a:noFill/>
          </a:ln>
        </p:spPr>
      </p:sp>
      <p:sp>
        <p:nvSpPr>
          <p:cNvPr id="115" name="Google Shape;115;p16"/>
          <p:cNvSpPr txBox="1"/>
          <p:nvPr>
            <p:ph idx="8" type="body"/>
          </p:nvPr>
        </p:nvSpPr>
        <p:spPr>
          <a:xfrm>
            <a:off x="4327398" y="2276856"/>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16"/>
          <p:cNvSpPr txBox="1"/>
          <p:nvPr>
            <p:ph idx="9" type="body"/>
          </p:nvPr>
        </p:nvSpPr>
        <p:spPr>
          <a:xfrm>
            <a:off x="4327398" y="2519438"/>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7" name="Google Shape;117;p16"/>
          <p:cNvSpPr/>
          <p:nvPr>
            <p:ph idx="13" type="pic"/>
          </p:nvPr>
        </p:nvSpPr>
        <p:spPr>
          <a:xfrm>
            <a:off x="3341643" y="3287037"/>
            <a:ext cx="480300" cy="480300"/>
          </a:xfrm>
          <a:prstGeom prst="rect">
            <a:avLst/>
          </a:prstGeom>
          <a:noFill/>
          <a:ln>
            <a:noFill/>
          </a:ln>
        </p:spPr>
      </p:sp>
      <p:sp>
        <p:nvSpPr>
          <p:cNvPr id="118" name="Google Shape;118;p16"/>
          <p:cNvSpPr txBox="1"/>
          <p:nvPr>
            <p:ph idx="14" type="body"/>
          </p:nvPr>
        </p:nvSpPr>
        <p:spPr>
          <a:xfrm>
            <a:off x="4327398" y="3243834"/>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16"/>
          <p:cNvSpPr txBox="1"/>
          <p:nvPr>
            <p:ph idx="15" type="body"/>
          </p:nvPr>
        </p:nvSpPr>
        <p:spPr>
          <a:xfrm>
            <a:off x="4327398" y="3486416"/>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16"/>
          <p:cNvSpPr/>
          <p:nvPr>
            <p:ph idx="16" type="pic"/>
          </p:nvPr>
        </p:nvSpPr>
        <p:spPr>
          <a:xfrm>
            <a:off x="3341643" y="4256490"/>
            <a:ext cx="480300" cy="480300"/>
          </a:xfrm>
          <a:prstGeom prst="rect">
            <a:avLst/>
          </a:prstGeom>
          <a:noFill/>
          <a:ln>
            <a:noFill/>
          </a:ln>
        </p:spPr>
      </p:sp>
      <p:sp>
        <p:nvSpPr>
          <p:cNvPr id="121" name="Google Shape;121;p16"/>
          <p:cNvSpPr txBox="1"/>
          <p:nvPr>
            <p:ph idx="17" type="body"/>
          </p:nvPr>
        </p:nvSpPr>
        <p:spPr>
          <a:xfrm>
            <a:off x="4327398" y="4210812"/>
            <a:ext cx="28806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500"/>
              <a:buNone/>
              <a:defRPr sz="1500">
                <a:latin typeface="Century Gothic"/>
                <a:ea typeface="Century Gothic"/>
                <a:cs typeface="Century Gothic"/>
                <a:sym typeface="Century Gothic"/>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16"/>
          <p:cNvSpPr txBox="1"/>
          <p:nvPr>
            <p:ph idx="18" type="body"/>
          </p:nvPr>
        </p:nvSpPr>
        <p:spPr>
          <a:xfrm>
            <a:off x="4327398" y="4453394"/>
            <a:ext cx="3771900" cy="2538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atin typeface="Open Sans Light"/>
                <a:ea typeface="Open Sans Light"/>
                <a:cs typeface="Open Sans Light"/>
                <a:sym typeface="Open Sans Light"/>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3" name="Shape 123"/>
        <p:cNvGrpSpPr/>
        <p:nvPr/>
      </p:nvGrpSpPr>
      <p:grpSpPr>
        <a:xfrm>
          <a:off x="0" y="0"/>
          <a:ext cx="0" cy="0"/>
          <a:chOff x="0" y="0"/>
          <a:chExt cx="0" cy="0"/>
        </a:xfrm>
      </p:grpSpPr>
      <p:sp>
        <p:nvSpPr>
          <p:cNvPr id="124" name="Google Shape;124;p27"/>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5" name="Google Shape;125;p27"/>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6" name="Google Shape;126;p27"/>
          <p:cNvSpPr txBox="1"/>
          <p:nvPr>
            <p:ph type="ctrTitle"/>
          </p:nvPr>
        </p:nvSpPr>
        <p:spPr>
          <a:xfrm>
            <a:off x="3044700" y="1444255"/>
            <a:ext cx="3054600" cy="1537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27" name="Google Shape;127;p27"/>
          <p:cNvSpPr txBox="1"/>
          <p:nvPr>
            <p:ph idx="1" type="subTitle"/>
          </p:nvPr>
        </p:nvSpPr>
        <p:spPr>
          <a:xfrm>
            <a:off x="3044700" y="3116580"/>
            <a:ext cx="3054600" cy="7014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28" name="Google Shape;12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28"/>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31" name="Google Shape;131;p28"/>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32" name="Google Shape;132;p28"/>
          <p:cNvSpPr txBox="1"/>
          <p:nvPr>
            <p:ph type="title"/>
          </p:nvPr>
        </p:nvSpPr>
        <p:spPr>
          <a:xfrm>
            <a:off x="773700" y="1806450"/>
            <a:ext cx="7596600" cy="15306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p:txBody>
      </p:sp>
      <p:sp>
        <p:nvSpPr>
          <p:cNvPr id="133" name="Google Shape;13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4" name="Shape 134"/>
        <p:cNvGrpSpPr/>
        <p:nvPr/>
      </p:nvGrpSpPr>
      <p:grpSpPr>
        <a:xfrm>
          <a:off x="0" y="0"/>
          <a:ext cx="0" cy="0"/>
          <a:chOff x="0" y="0"/>
          <a:chExt cx="0" cy="0"/>
        </a:xfrm>
      </p:grpSpPr>
      <p:sp>
        <p:nvSpPr>
          <p:cNvPr id="135" name="Google Shape;135;p29"/>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9"/>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37" name="Google Shape;137;p29"/>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8" name="Google Shape;13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9" name="Shape 139"/>
        <p:cNvGrpSpPr/>
        <p:nvPr/>
      </p:nvGrpSpPr>
      <p:grpSpPr>
        <a:xfrm>
          <a:off x="0" y="0"/>
          <a:ext cx="0" cy="0"/>
          <a:chOff x="0" y="0"/>
          <a:chExt cx="0" cy="0"/>
        </a:xfrm>
      </p:grpSpPr>
      <p:sp>
        <p:nvSpPr>
          <p:cNvPr id="140" name="Google Shape;140;p30"/>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41" name="Google Shape;141;p30"/>
          <p:cNvSpPr txBox="1"/>
          <p:nvPr>
            <p:ph idx="1" type="body"/>
          </p:nvPr>
        </p:nvSpPr>
        <p:spPr>
          <a:xfrm>
            <a:off x="3117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2" name="Google Shape;142;p30"/>
          <p:cNvSpPr txBox="1"/>
          <p:nvPr>
            <p:ph idx="2" type="body"/>
          </p:nvPr>
        </p:nvSpPr>
        <p:spPr>
          <a:xfrm>
            <a:off x="4832400" y="1225225"/>
            <a:ext cx="3999900" cy="33540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43" name="Google Shape;14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sp>
        <p:nvSpPr>
          <p:cNvPr id="145" name="Google Shape;145;p3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p:txBody>
      </p:sp>
      <p:sp>
        <p:nvSpPr>
          <p:cNvPr id="146" name="Google Shape;14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7" name="Shape 147"/>
        <p:cNvGrpSpPr/>
        <p:nvPr/>
      </p:nvGrpSpPr>
      <p:grpSpPr>
        <a:xfrm>
          <a:off x="0" y="0"/>
          <a:ext cx="0" cy="0"/>
          <a:chOff x="0" y="0"/>
          <a:chExt cx="0" cy="0"/>
        </a:xfrm>
      </p:grpSpPr>
      <p:sp>
        <p:nvSpPr>
          <p:cNvPr id="148" name="Google Shape;148;p3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9" name="Google Shape;149;p32"/>
          <p:cNvSpPr txBox="1"/>
          <p:nvPr>
            <p:ph idx="1" type="body"/>
          </p:nvPr>
        </p:nvSpPr>
        <p:spPr>
          <a:xfrm>
            <a:off x="311700" y="1399400"/>
            <a:ext cx="2808000" cy="27849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50" name="Google Shape;15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51" name="Shape 151"/>
        <p:cNvGrpSpPr/>
        <p:nvPr/>
      </p:nvGrpSpPr>
      <p:grpSpPr>
        <a:xfrm>
          <a:off x="0" y="0"/>
          <a:ext cx="0" cy="0"/>
          <a:chOff x="0" y="0"/>
          <a:chExt cx="0" cy="0"/>
        </a:xfrm>
      </p:grpSpPr>
      <p:sp>
        <p:nvSpPr>
          <p:cNvPr id="152" name="Google Shape;152;p33"/>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3"/>
          <p:cNvSpPr txBox="1"/>
          <p:nvPr>
            <p:ph type="title"/>
          </p:nvPr>
        </p:nvSpPr>
        <p:spPr>
          <a:xfrm>
            <a:off x="490250" y="450150"/>
            <a:ext cx="5878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4" name="Google Shape;154;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17"/>
          <p:cNvGrpSpPr/>
          <p:nvPr/>
        </p:nvGrpSpPr>
        <p:grpSpPr>
          <a:xfrm>
            <a:off x="830392" y="1191256"/>
            <a:ext cx="745763" cy="45826"/>
            <a:chOff x="4580561" y="2589004"/>
            <a:chExt cx="1064464" cy="25200"/>
          </a:xfrm>
        </p:grpSpPr>
        <p:sp>
          <p:nvSpPr>
            <p:cNvPr id="20" name="Google Shape;20;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 name="Google Shape;22;p1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3" name="Google Shape;23;p1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1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5" name="Shape 155"/>
        <p:cNvGrpSpPr/>
        <p:nvPr/>
      </p:nvGrpSpPr>
      <p:grpSpPr>
        <a:xfrm>
          <a:off x="0" y="0"/>
          <a:ext cx="0" cy="0"/>
          <a:chOff x="0" y="0"/>
          <a:chExt cx="0" cy="0"/>
        </a:xfrm>
      </p:grpSpPr>
      <p:sp>
        <p:nvSpPr>
          <p:cNvPr id="156" name="Google Shape;156;p34"/>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57" name="Google Shape;157;p3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58" name="Google Shape;158;p34"/>
          <p:cNvSpPr txBox="1"/>
          <p:nvPr>
            <p:ph type="title"/>
          </p:nvPr>
        </p:nvSpPr>
        <p:spPr>
          <a:xfrm>
            <a:off x="265500" y="929275"/>
            <a:ext cx="4045200" cy="17862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p:txBody>
      </p:sp>
      <p:sp>
        <p:nvSpPr>
          <p:cNvPr id="159" name="Google Shape;159;p34"/>
          <p:cNvSpPr txBox="1"/>
          <p:nvPr>
            <p:ph idx="1" type="subTitle"/>
          </p:nvPr>
        </p:nvSpPr>
        <p:spPr>
          <a:xfrm>
            <a:off x="265500" y="2769001"/>
            <a:ext cx="4045200" cy="1574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160" name="Google Shape;160;p34"/>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317500" lvl="4" marL="2286000" algn="l">
              <a:lnSpc>
                <a:spcPct val="115000"/>
              </a:lnSpc>
              <a:spcBef>
                <a:spcPts val="0"/>
              </a:spcBef>
              <a:spcAft>
                <a:spcPts val="0"/>
              </a:spcAft>
              <a:buClr>
                <a:schemeClr val="lt1"/>
              </a:buClr>
              <a:buSzPts val="1400"/>
              <a:buChar char="○"/>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61" name="Google Shape;161;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62" name="Shape 162"/>
        <p:cNvGrpSpPr/>
        <p:nvPr/>
      </p:nvGrpSpPr>
      <p:grpSpPr>
        <a:xfrm>
          <a:off x="0" y="0"/>
          <a:ext cx="0" cy="0"/>
          <a:chOff x="0" y="0"/>
          <a:chExt cx="0" cy="0"/>
        </a:xfrm>
      </p:grpSpPr>
      <p:sp>
        <p:nvSpPr>
          <p:cNvPr id="163" name="Google Shape;163;p35"/>
          <p:cNvSpPr txBox="1"/>
          <p:nvPr>
            <p:ph idx="1" type="body"/>
          </p:nvPr>
        </p:nvSpPr>
        <p:spPr>
          <a:xfrm>
            <a:off x="319500" y="4218925"/>
            <a:ext cx="5998800" cy="5988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164" name="Google Shape;16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5" name="Shape 165"/>
        <p:cNvGrpSpPr/>
        <p:nvPr/>
      </p:nvGrpSpPr>
      <p:grpSpPr>
        <a:xfrm>
          <a:off x="0" y="0"/>
          <a:ext cx="0" cy="0"/>
          <a:chOff x="0" y="0"/>
          <a:chExt cx="0" cy="0"/>
        </a:xfrm>
      </p:grpSpPr>
      <p:sp>
        <p:nvSpPr>
          <p:cNvPr id="166" name="Google Shape;166;p36"/>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36"/>
          <p:cNvSpPr txBox="1"/>
          <p:nvPr>
            <p:ph hasCustomPrompt="1" type="title"/>
          </p:nvPr>
        </p:nvSpPr>
        <p:spPr>
          <a:xfrm>
            <a:off x="311700" y="957125"/>
            <a:ext cx="8520600" cy="2128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168" name="Google Shape;168;p36"/>
          <p:cNvSpPr txBox="1"/>
          <p:nvPr>
            <p:ph idx="1" type="body"/>
          </p:nvPr>
        </p:nvSpPr>
        <p:spPr>
          <a:xfrm>
            <a:off x="311700" y="3162000"/>
            <a:ext cx="8520600" cy="10716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69" name="Google Shape;169;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0" name="Shape 170"/>
        <p:cNvGrpSpPr/>
        <p:nvPr/>
      </p:nvGrpSpPr>
      <p:grpSpPr>
        <a:xfrm>
          <a:off x="0" y="0"/>
          <a:ext cx="0" cy="0"/>
          <a:chOff x="0" y="0"/>
          <a:chExt cx="0" cy="0"/>
        </a:xfrm>
      </p:grpSpPr>
      <p:sp>
        <p:nvSpPr>
          <p:cNvPr id="171" name="Google Shape;171;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oud met bijschrift" showMasterSp="0">
  <p:cSld name="Inhoud met bijschrift">
    <p:bg>
      <p:bgPr>
        <a:solidFill>
          <a:schemeClr val="dk2"/>
        </a:solidFill>
      </p:bgPr>
    </p:bg>
    <p:spTree>
      <p:nvGrpSpPr>
        <p:cNvPr id="172" name="Shape 172"/>
        <p:cNvGrpSpPr/>
        <p:nvPr/>
      </p:nvGrpSpPr>
      <p:grpSpPr>
        <a:xfrm>
          <a:off x="0" y="0"/>
          <a:ext cx="0" cy="0"/>
          <a:chOff x="0" y="0"/>
          <a:chExt cx="0" cy="0"/>
        </a:xfrm>
      </p:grpSpPr>
      <p:sp>
        <p:nvSpPr>
          <p:cNvPr id="173" name="Google Shape;173;p38"/>
          <p:cNvSpPr/>
          <p:nvPr/>
        </p:nvSpPr>
        <p:spPr>
          <a:xfrm>
            <a:off x="607165" y="759078"/>
            <a:ext cx="5218200" cy="3796200"/>
          </a:xfrm>
          <a:prstGeom prst="rect">
            <a:avLst/>
          </a:prstGeom>
          <a:solidFill>
            <a:schemeClr val="accent4"/>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74" name="Google Shape;174;p38"/>
          <p:cNvSpPr/>
          <p:nvPr/>
        </p:nvSpPr>
        <p:spPr>
          <a:xfrm>
            <a:off x="450254" y="587068"/>
            <a:ext cx="5218200" cy="3796200"/>
          </a:xfrm>
          <a:prstGeom prst="rect">
            <a:avLst/>
          </a:prstGeom>
          <a:solidFill>
            <a:schemeClr val="accent5"/>
          </a:solidFill>
          <a:ln cap="flat" cmpd="sng" w="25400">
            <a:solidFill>
              <a:schemeClr val="dk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Open Sans Light"/>
              <a:buNone/>
            </a:pPr>
            <a:r>
              <a:t/>
            </a:r>
            <a:endParaRPr b="0" i="0" sz="1400" u="none" cap="none" strike="noStrike">
              <a:solidFill>
                <a:schemeClr val="lt1"/>
              </a:solidFill>
              <a:latin typeface="Karla"/>
              <a:ea typeface="Karla"/>
              <a:cs typeface="Karla"/>
              <a:sym typeface="Karla"/>
            </a:endParaRPr>
          </a:p>
        </p:txBody>
      </p:sp>
      <p:sp>
        <p:nvSpPr>
          <p:cNvPr id="175" name="Google Shape;175;p38"/>
          <p:cNvSpPr txBox="1"/>
          <p:nvPr>
            <p:ph type="title"/>
          </p:nvPr>
        </p:nvSpPr>
        <p:spPr>
          <a:xfrm>
            <a:off x="1042416" y="1289304"/>
            <a:ext cx="3778800" cy="12825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Clr>
                <a:schemeClr val="dk1"/>
              </a:buClr>
              <a:buSzPts val="4500"/>
              <a:buFont typeface="Century Gothic"/>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6" name="Google Shape;176;p38"/>
          <p:cNvSpPr/>
          <p:nvPr>
            <p:ph idx="2" type="pic"/>
          </p:nvPr>
        </p:nvSpPr>
        <p:spPr>
          <a:xfrm>
            <a:off x="6222492" y="0"/>
            <a:ext cx="2921400" cy="5143500"/>
          </a:xfrm>
          <a:prstGeom prst="rect">
            <a:avLst/>
          </a:prstGeom>
          <a:solidFill>
            <a:schemeClr val="accent1"/>
          </a:solidFill>
          <a:ln>
            <a:noFill/>
          </a:ln>
        </p:spPr>
      </p:sp>
      <p:sp>
        <p:nvSpPr>
          <p:cNvPr id="177" name="Google Shape;177;p38"/>
          <p:cNvSpPr txBox="1"/>
          <p:nvPr>
            <p:ph idx="1" type="body"/>
          </p:nvPr>
        </p:nvSpPr>
        <p:spPr>
          <a:xfrm>
            <a:off x="1042416" y="2290572"/>
            <a:ext cx="3758100" cy="1598100"/>
          </a:xfrm>
          <a:prstGeom prst="rect">
            <a:avLst/>
          </a:prstGeom>
          <a:noFill/>
          <a:ln>
            <a:noFill/>
          </a:ln>
        </p:spPr>
        <p:txBody>
          <a:bodyPr anchorCtr="0" anchor="t" bIns="34275" lIns="68575" spcFirstLastPara="1" rIns="68575" wrap="square" tIns="34275">
            <a:noAutofit/>
          </a:bodyPr>
          <a:lstStyle>
            <a:lvl1pPr indent="-228600" lvl="0" marL="457200" algn="l">
              <a:lnSpc>
                <a:spcPct val="120000"/>
              </a:lnSpc>
              <a:spcBef>
                <a:spcPts val="0"/>
              </a:spcBef>
              <a:spcAft>
                <a:spcPts val="0"/>
              </a:spcAft>
              <a:buClr>
                <a:schemeClr val="dk1"/>
              </a:buClr>
              <a:buSzPts val="1200"/>
              <a:buNone/>
              <a:defRPr sz="1200"/>
            </a:lvl1pPr>
            <a:lvl2pPr indent="-298450" lvl="1" marL="914400" algn="l">
              <a:lnSpc>
                <a:spcPct val="90000"/>
              </a:lnSpc>
              <a:spcBef>
                <a:spcPts val="400"/>
              </a:spcBef>
              <a:spcAft>
                <a:spcPts val="0"/>
              </a:spcAft>
              <a:buClr>
                <a:schemeClr val="dk1"/>
              </a:buClr>
              <a:buSzPts val="1100"/>
              <a:buChar char="•"/>
              <a:defRPr sz="1100"/>
            </a:lvl2pPr>
            <a:lvl3pPr indent="-285750" lvl="2" marL="1371600" algn="l">
              <a:lnSpc>
                <a:spcPct val="90000"/>
              </a:lnSpc>
              <a:spcBef>
                <a:spcPts val="400"/>
              </a:spcBef>
              <a:spcAft>
                <a:spcPts val="0"/>
              </a:spcAft>
              <a:buClr>
                <a:schemeClr val="dk1"/>
              </a:buClr>
              <a:buSzPts val="900"/>
              <a:buChar char="•"/>
              <a:defRPr sz="900"/>
            </a:lvl3pPr>
            <a:lvl4pPr indent="-279400" lvl="3" marL="1828800" algn="l">
              <a:lnSpc>
                <a:spcPct val="90000"/>
              </a:lnSpc>
              <a:spcBef>
                <a:spcPts val="400"/>
              </a:spcBef>
              <a:spcAft>
                <a:spcPts val="0"/>
              </a:spcAft>
              <a:buClr>
                <a:schemeClr val="dk1"/>
              </a:buClr>
              <a:buSzPts val="800"/>
              <a:buChar char="•"/>
              <a:defRPr sz="800"/>
            </a:lvl4pPr>
            <a:lvl5pPr indent="-279400" lvl="4" marL="2286000" algn="l">
              <a:lnSpc>
                <a:spcPct val="90000"/>
              </a:lnSpc>
              <a:spcBef>
                <a:spcPts val="400"/>
              </a:spcBef>
              <a:spcAft>
                <a:spcPts val="0"/>
              </a:spcAft>
              <a:buClr>
                <a:schemeClr val="dk1"/>
              </a:buClr>
              <a:buSzPts val="800"/>
              <a:buChar char="•"/>
              <a:defRPr sz="800"/>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cxnSp>
        <p:nvCxnSpPr>
          <p:cNvPr id="178" name="Google Shape;178;p38"/>
          <p:cNvCxnSpPr/>
          <p:nvPr/>
        </p:nvCxnSpPr>
        <p:spPr>
          <a:xfrm>
            <a:off x="8457256" y="4896612"/>
            <a:ext cx="685800" cy="0"/>
          </a:xfrm>
          <a:prstGeom prst="straightConnector1">
            <a:avLst/>
          </a:prstGeom>
          <a:noFill/>
          <a:ln cap="flat" cmpd="sng" w="12700">
            <a:solidFill>
              <a:schemeClr val="lt1"/>
            </a:solidFill>
            <a:prstDash val="solid"/>
            <a:miter lim="800000"/>
            <a:headEnd len="sm" w="sm" type="none"/>
            <a:tailEnd len="sm" w="sm" type="none"/>
          </a:ln>
        </p:spPr>
      </p:cxnSp>
      <p:sp>
        <p:nvSpPr>
          <p:cNvPr id="179" name="Google Shape;179;p38"/>
          <p:cNvSpPr txBox="1"/>
          <p:nvPr>
            <p:ph idx="12" type="sldNum"/>
          </p:nvPr>
        </p:nvSpPr>
        <p:spPr>
          <a:xfrm>
            <a:off x="2971800" y="4800678"/>
            <a:ext cx="274200" cy="185100"/>
          </a:xfrm>
          <a:prstGeom prst="rect">
            <a:avLst/>
          </a:prstGeom>
          <a:noFill/>
          <a:ln>
            <a:noFill/>
          </a:ln>
        </p:spPr>
        <p:txBody>
          <a:bodyPr anchorCtr="0" anchor="ctr" bIns="34275" lIns="0" spcFirstLastPara="1" rIns="0" wrap="square" tIns="34275">
            <a:noAutofit/>
          </a:bodyPr>
          <a:lstStyle>
            <a:lvl1pPr indent="0" lvl="0"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1pPr>
            <a:lvl2pPr indent="0" lvl="1"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2pPr>
            <a:lvl3pPr indent="0" lvl="2"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3pPr>
            <a:lvl4pPr indent="0" lvl="3"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4pPr>
            <a:lvl5pPr indent="0" lvl="4"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5pPr>
            <a:lvl6pPr indent="0" lvl="5"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6pPr>
            <a:lvl7pPr indent="0" lvl="6"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7pPr>
            <a:lvl8pPr indent="0" lvl="7"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8pPr>
            <a:lvl9pPr indent="0" lvl="8" marL="0" marR="0" algn="ctr">
              <a:lnSpc>
                <a:spcPct val="100000"/>
              </a:lnSpc>
              <a:spcBef>
                <a:spcPts val="0"/>
              </a:spcBef>
              <a:spcAft>
                <a:spcPts val="0"/>
              </a:spcAft>
              <a:buClr>
                <a:schemeClr val="lt1"/>
              </a:buClr>
              <a:buSzPts val="800"/>
              <a:buFont typeface="Century Gothic"/>
              <a:buNone/>
              <a:defRPr b="0" i="0" sz="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US"/>
              <a:t>‹#›</a:t>
            </a:fld>
            <a:endParaRPr/>
          </a:p>
        </p:txBody>
      </p:sp>
      <p:grpSp>
        <p:nvGrpSpPr>
          <p:cNvPr id="180" name="Google Shape;180;p38"/>
          <p:cNvGrpSpPr/>
          <p:nvPr/>
        </p:nvGrpSpPr>
        <p:grpSpPr>
          <a:xfrm>
            <a:off x="0" y="4895251"/>
            <a:ext cx="6220530" cy="4275"/>
            <a:chOff x="0" y="6527001"/>
            <a:chExt cx="8294040" cy="5700"/>
          </a:xfrm>
        </p:grpSpPr>
        <p:cxnSp>
          <p:nvCxnSpPr>
            <p:cNvPr id="181" name="Google Shape;181;p38"/>
            <p:cNvCxnSpPr/>
            <p:nvPr/>
          </p:nvCxnSpPr>
          <p:spPr>
            <a:xfrm>
              <a:off x="0" y="6527001"/>
              <a:ext cx="3935400" cy="5700"/>
            </a:xfrm>
            <a:prstGeom prst="straightConnector1">
              <a:avLst/>
            </a:prstGeom>
            <a:noFill/>
            <a:ln cap="flat" cmpd="sng" w="12700">
              <a:solidFill>
                <a:schemeClr val="lt1"/>
              </a:solidFill>
              <a:prstDash val="solid"/>
              <a:miter lim="800000"/>
              <a:headEnd len="sm" w="sm" type="none"/>
              <a:tailEnd len="sm" w="sm" type="none"/>
            </a:ln>
          </p:spPr>
        </p:cxnSp>
        <p:cxnSp>
          <p:nvCxnSpPr>
            <p:cNvPr id="182" name="Google Shape;182;p38"/>
            <p:cNvCxnSpPr/>
            <p:nvPr/>
          </p:nvCxnSpPr>
          <p:spPr>
            <a:xfrm>
              <a:off x="4358640" y="6527001"/>
              <a:ext cx="3935400" cy="5700"/>
            </a:xfrm>
            <a:prstGeom prst="straightConnector1">
              <a:avLst/>
            </a:prstGeom>
            <a:noFill/>
            <a:ln cap="flat" cmpd="sng" w="12700">
              <a:solidFill>
                <a:schemeClr val="lt1"/>
              </a:solidFill>
              <a:prstDash val="solid"/>
              <a:miter lim="800000"/>
              <a:headEnd len="sm" w="sm" type="none"/>
              <a:tailEnd len="sm" w="sm" type="none"/>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5" name="Shape 25"/>
        <p:cNvGrpSpPr/>
        <p:nvPr/>
      </p:nvGrpSpPr>
      <p:grpSpPr>
        <a:xfrm>
          <a:off x="0" y="0"/>
          <a:ext cx="0" cy="0"/>
          <a:chOff x="0" y="0"/>
          <a:chExt cx="0" cy="0"/>
        </a:xfrm>
      </p:grpSpPr>
      <p:grpSp>
        <p:nvGrpSpPr>
          <p:cNvPr id="26" name="Google Shape;26;p18"/>
          <p:cNvGrpSpPr/>
          <p:nvPr/>
        </p:nvGrpSpPr>
        <p:grpSpPr>
          <a:xfrm>
            <a:off x="830392" y="1191256"/>
            <a:ext cx="745763" cy="45826"/>
            <a:chOff x="4580561" y="2589004"/>
            <a:chExt cx="1064464" cy="25200"/>
          </a:xfrm>
        </p:grpSpPr>
        <p:sp>
          <p:nvSpPr>
            <p:cNvPr id="27" name="Google Shape;27;p1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 name="Google Shape;29;p18"/>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30" name="Google Shape;30;p1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19"/>
          <p:cNvGrpSpPr/>
          <p:nvPr/>
        </p:nvGrpSpPr>
        <p:grpSpPr>
          <a:xfrm>
            <a:off x="830392" y="1191256"/>
            <a:ext cx="745763" cy="45826"/>
            <a:chOff x="4580561" y="2589004"/>
            <a:chExt cx="1064464" cy="25200"/>
          </a:xfrm>
        </p:grpSpPr>
        <p:sp>
          <p:nvSpPr>
            <p:cNvPr id="34" name="Google Shape;34;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 name="Google Shape;36;p19"/>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37" name="Google Shape;37;p19"/>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8" name="Google Shape;38;p19"/>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9" name="Google Shape;39;p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20"/>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 name="Google Shape;42;p20"/>
          <p:cNvGrpSpPr/>
          <p:nvPr/>
        </p:nvGrpSpPr>
        <p:grpSpPr>
          <a:xfrm>
            <a:off x="830392" y="1191256"/>
            <a:ext cx="745763" cy="45826"/>
            <a:chOff x="4580561" y="2589004"/>
            <a:chExt cx="1064464" cy="25200"/>
          </a:xfrm>
        </p:grpSpPr>
        <p:sp>
          <p:nvSpPr>
            <p:cNvPr id="43" name="Google Shape;43;p2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2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 name="Google Shape;45;p20"/>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46" name="Google Shape;46;p2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2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 name="Google Shape;49;p21"/>
          <p:cNvGrpSpPr/>
          <p:nvPr/>
        </p:nvGrpSpPr>
        <p:grpSpPr>
          <a:xfrm>
            <a:off x="830392" y="1191256"/>
            <a:ext cx="745763" cy="45826"/>
            <a:chOff x="4580561" y="2589004"/>
            <a:chExt cx="1064464" cy="25200"/>
          </a:xfrm>
        </p:grpSpPr>
        <p:sp>
          <p:nvSpPr>
            <p:cNvPr id="50" name="Google Shape;50;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 name="Google Shape;52;p21"/>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3" name="Google Shape;53;p21"/>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4" name="Google Shape;54;p2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22"/>
          <p:cNvGrpSpPr/>
          <p:nvPr/>
        </p:nvGrpSpPr>
        <p:grpSpPr>
          <a:xfrm>
            <a:off x="830392" y="4169130"/>
            <a:ext cx="745763" cy="45826"/>
            <a:chOff x="4580561" y="2589004"/>
            <a:chExt cx="1064464" cy="25200"/>
          </a:xfrm>
        </p:grpSpPr>
        <p:sp>
          <p:nvSpPr>
            <p:cNvPr id="57" name="Google Shape;57;p2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2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 name="Google Shape;59;p2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60" name="Google Shape;60;p2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23"/>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23"/>
          <p:cNvGrpSpPr/>
          <p:nvPr/>
        </p:nvGrpSpPr>
        <p:grpSpPr>
          <a:xfrm>
            <a:off x="830392" y="1191256"/>
            <a:ext cx="745763" cy="45826"/>
            <a:chOff x="4580561" y="2589004"/>
            <a:chExt cx="1064464" cy="25200"/>
          </a:xfrm>
        </p:grpSpPr>
        <p:sp>
          <p:nvSpPr>
            <p:cNvPr id="64" name="Google Shape;64;p2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2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23"/>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7" name="Google Shape;67;p23"/>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8" name="Google Shape;68;p23"/>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9" name="Google Shape;69;p2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24"/>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72" name="Google Shape;72;p2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82" name="Shape 82"/>
        <p:cNvGrpSpPr/>
        <p:nvPr/>
      </p:nvGrpSpPr>
      <p:grpSpPr>
        <a:xfrm>
          <a:off x="0" y="0"/>
          <a:ext cx="0" cy="0"/>
          <a:chOff x="0" y="0"/>
          <a:chExt cx="0" cy="0"/>
        </a:xfrm>
      </p:grpSpPr>
      <p:sp>
        <p:nvSpPr>
          <p:cNvPr id="83" name="Google Shape;83;p15"/>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1pPr>
            <a:lvl2pPr lvl="1"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2pPr>
            <a:lvl3pPr lvl="2"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3pPr>
            <a:lvl4pPr lvl="3"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4pPr>
            <a:lvl5pPr lvl="4"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5pPr>
            <a:lvl6pPr lvl="5"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6pPr>
            <a:lvl7pPr lvl="6"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7pPr>
            <a:lvl8pPr lvl="7"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8pPr>
            <a:lvl9pPr lvl="8" marR="0" rtl="0" algn="l">
              <a:lnSpc>
                <a:spcPct val="100000"/>
              </a:lnSpc>
              <a:spcBef>
                <a:spcPts val="0"/>
              </a:spcBef>
              <a:spcAft>
                <a:spcPts val="0"/>
              </a:spcAft>
              <a:buClr>
                <a:schemeClr val="dk1"/>
              </a:buClr>
              <a:buSzPts val="4200"/>
              <a:buFont typeface="Economica"/>
              <a:buNone/>
              <a:defRPr b="0" i="0" sz="4200" u="none" cap="none" strike="noStrike">
                <a:solidFill>
                  <a:schemeClr val="dk1"/>
                </a:solidFill>
                <a:latin typeface="Economica"/>
                <a:ea typeface="Economica"/>
                <a:cs typeface="Economica"/>
                <a:sym typeface="Economica"/>
              </a:defRPr>
            </a:lvl9pPr>
          </a:lstStyle>
          <a:p/>
        </p:txBody>
      </p:sp>
      <p:sp>
        <p:nvSpPr>
          <p:cNvPr id="84" name="Google Shape;84;p15"/>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1pPr>
            <a:lvl2pPr indent="-317500" lvl="1" marL="914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2pPr>
            <a:lvl3pPr indent="-317500" lvl="2" marL="1371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3pPr>
            <a:lvl4pPr indent="-317500" lvl="3" marL="1828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115000"/>
              </a:lnSpc>
              <a:spcBef>
                <a:spcPts val="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5" name="Google Shape;8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Les 1: </a:t>
            </a:r>
            <a:br>
              <a:rPr lang="en-US"/>
            </a:br>
            <a:r>
              <a:rPr lang="en-US"/>
              <a:t>Verschillen tussen mens en dier</a:t>
            </a:r>
            <a:endParaRPr/>
          </a:p>
        </p:txBody>
      </p:sp>
      <p:sp>
        <p:nvSpPr>
          <p:cNvPr id="188" name="Google Shape;188;p1"/>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1600"/>
              <a:buNone/>
            </a:pPr>
            <a:r>
              <a:rPr lang="en-US"/>
              <a:t>Filosofie: mens &amp; dier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0"/>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Verschillen en overeenkomsten tussen mens en dier</a:t>
            </a:r>
            <a:endParaRPr/>
          </a:p>
        </p:txBody>
      </p:sp>
      <p:sp>
        <p:nvSpPr>
          <p:cNvPr id="261" name="Google Shape;261;p10"/>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Welke verschillen/overeenkomsten heb je gehoord?</a:t>
            </a:r>
            <a:endParaRPr/>
          </a:p>
          <a:p>
            <a:pPr indent="0" lvl="0" marL="0" rtl="0" algn="l">
              <a:lnSpc>
                <a:spcPct val="115000"/>
              </a:lnSpc>
              <a:spcBef>
                <a:spcPts val="1200"/>
              </a:spcBef>
              <a:spcAft>
                <a:spcPts val="0"/>
              </a:spcAft>
              <a:buSzPts val="1300"/>
              <a:buNone/>
            </a:pPr>
            <a:r>
              <a:rPr lang="en-US"/>
              <a:t>Had jij ook al één van die dingen?</a:t>
            </a:r>
            <a:endParaRPr/>
          </a:p>
          <a:p>
            <a:pPr indent="0" lvl="0" marL="0" rtl="0" algn="l">
              <a:lnSpc>
                <a:spcPct val="115000"/>
              </a:lnSpc>
              <a:spcBef>
                <a:spcPts val="1200"/>
              </a:spcBef>
              <a:spcAft>
                <a:spcPts val="0"/>
              </a:spcAft>
              <a:buSzPts val="1300"/>
              <a:buNone/>
            </a:pPr>
            <a:r>
              <a:rPr lang="en-US"/>
              <a:t>Aan welke had je nog niet gedacht?</a:t>
            </a:r>
            <a:endParaRPr/>
          </a:p>
          <a:p>
            <a:pPr indent="0" lvl="0" marL="0" rtl="0" algn="l">
              <a:lnSpc>
                <a:spcPct val="115000"/>
              </a:lnSpc>
              <a:spcBef>
                <a:spcPts val="1200"/>
              </a:spcBef>
              <a:spcAft>
                <a:spcPts val="1200"/>
              </a:spcAft>
              <a:buSzPts val="1300"/>
              <a:buNone/>
            </a:pPr>
            <a:r>
              <a:rPr lang="en-US"/>
              <a:t>Wil iemand nog iets toevoegen?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1"/>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Stellingen: </a:t>
            </a:r>
            <a:endParaRPr/>
          </a:p>
        </p:txBody>
      </p:sp>
      <p:sp>
        <p:nvSpPr>
          <p:cNvPr id="267" name="Google Shape;267;p11"/>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Stem met je rode of groene kaartje</a:t>
            </a:r>
            <a:endParaRPr/>
          </a:p>
          <a:p>
            <a:pPr indent="0" lvl="0" marL="0" rtl="0" algn="l">
              <a:lnSpc>
                <a:spcPct val="115000"/>
              </a:lnSpc>
              <a:spcBef>
                <a:spcPts val="1200"/>
              </a:spcBef>
              <a:spcAft>
                <a:spcPts val="0"/>
              </a:spcAft>
              <a:buSzPts val="1300"/>
              <a:buNone/>
            </a:pPr>
            <a:r>
              <a:rPr lang="en-US"/>
              <a:t>Rood = oneens</a:t>
            </a:r>
            <a:endParaRPr/>
          </a:p>
          <a:p>
            <a:pPr indent="0" lvl="0" marL="0" rtl="0" algn="l">
              <a:lnSpc>
                <a:spcPct val="115000"/>
              </a:lnSpc>
              <a:spcBef>
                <a:spcPts val="1200"/>
              </a:spcBef>
              <a:spcAft>
                <a:spcPts val="1200"/>
              </a:spcAft>
              <a:buSzPts val="1300"/>
              <a:buNone/>
            </a:pPr>
            <a:r>
              <a:rPr lang="en-US"/>
              <a:t>Groen = eens</a:t>
            </a:r>
            <a:endParaRPr/>
          </a:p>
        </p:txBody>
      </p:sp>
      <p:sp>
        <p:nvSpPr>
          <p:cNvPr id="268" name="Google Shape;268;p11"/>
          <p:cNvSpPr txBox="1"/>
          <p:nvPr/>
        </p:nvSpPr>
        <p:spPr>
          <a:xfrm>
            <a:off x="4307700" y="3254875"/>
            <a:ext cx="4492500" cy="1703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2"/>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Afronden</a:t>
            </a:r>
            <a:endParaRPr/>
          </a:p>
        </p:txBody>
      </p:sp>
      <p:sp>
        <p:nvSpPr>
          <p:cNvPr id="274" name="Google Shape;274;p12"/>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1200"/>
              </a:spcBef>
              <a:spcAft>
                <a:spcPts val="0"/>
              </a:spcAft>
              <a:buSzPts val="1300"/>
              <a:buNone/>
            </a:pPr>
            <a:r>
              <a:rPr lang="en-US"/>
              <a:t>Volgende week: Kunnen dieren gelukkig zijn?</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92" name="Shape 192"/>
        <p:cNvGrpSpPr/>
        <p:nvPr/>
      </p:nvGrpSpPr>
      <p:grpSpPr>
        <a:xfrm>
          <a:off x="0" y="0"/>
          <a:ext cx="0" cy="0"/>
          <a:chOff x="0" y="0"/>
          <a:chExt cx="0" cy="0"/>
        </a:xfrm>
      </p:grpSpPr>
      <p:sp>
        <p:nvSpPr>
          <p:cNvPr id="193" name="Google Shape;193;p2"/>
          <p:cNvSpPr txBox="1"/>
          <p:nvPr>
            <p:ph type="title"/>
          </p:nvPr>
        </p:nvSpPr>
        <p:spPr>
          <a:xfrm>
            <a:off x="273844" y="1446161"/>
            <a:ext cx="2992200" cy="21465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chemeClr val="dk1"/>
              </a:buClr>
              <a:buSzPts val="3600"/>
              <a:buFont typeface="Century Gothic"/>
              <a:buNone/>
            </a:pPr>
            <a:r>
              <a:rPr lang="en-US" sz="3600"/>
              <a:t>Regels tijdens de filosofieles.</a:t>
            </a:r>
            <a:endParaRPr sz="3600"/>
          </a:p>
        </p:txBody>
      </p:sp>
      <p:pic>
        <p:nvPicPr>
          <p:cNvPr id="194" name="Google Shape;194;p2"/>
          <p:cNvPicPr preferRelativeResize="0"/>
          <p:nvPr>
            <p:ph idx="2" type="pic"/>
          </p:nvPr>
        </p:nvPicPr>
        <p:blipFill rotWithShape="1">
          <a:blip r:embed="rId3">
            <a:alphaModFix/>
          </a:blip>
          <a:srcRect b="0" l="0" r="0" t="0"/>
          <a:stretch/>
        </p:blipFill>
        <p:spPr>
          <a:xfrm>
            <a:off x="3341643" y="350921"/>
            <a:ext cx="480060" cy="480060"/>
          </a:xfrm>
          <a:prstGeom prst="rect">
            <a:avLst/>
          </a:prstGeom>
          <a:noFill/>
          <a:ln>
            <a:noFill/>
          </a:ln>
        </p:spPr>
      </p:pic>
      <p:sp>
        <p:nvSpPr>
          <p:cNvPr id="195" name="Google Shape;195;p2"/>
          <p:cNvSpPr txBox="1"/>
          <p:nvPr>
            <p:ph idx="1" type="body"/>
          </p:nvPr>
        </p:nvSpPr>
        <p:spPr>
          <a:xfrm>
            <a:off x="4256914" y="422173"/>
            <a:ext cx="46440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Je praat alleen als je de bal hebt.</a:t>
            </a:r>
            <a:endParaRPr sz="1800"/>
          </a:p>
        </p:txBody>
      </p:sp>
      <p:pic>
        <p:nvPicPr>
          <p:cNvPr id="196" name="Google Shape;196;p2"/>
          <p:cNvPicPr preferRelativeResize="0"/>
          <p:nvPr>
            <p:ph idx="4" type="pic"/>
          </p:nvPr>
        </p:nvPicPr>
        <p:blipFill rotWithShape="1">
          <a:blip r:embed="rId4">
            <a:alphaModFix/>
          </a:blip>
          <a:srcRect b="0" l="0" r="0" t="0"/>
          <a:stretch/>
        </p:blipFill>
        <p:spPr>
          <a:xfrm>
            <a:off x="3266171" y="1275251"/>
            <a:ext cx="609050" cy="609049"/>
          </a:xfrm>
          <a:prstGeom prst="rect">
            <a:avLst/>
          </a:prstGeom>
          <a:noFill/>
          <a:ln>
            <a:noFill/>
          </a:ln>
        </p:spPr>
      </p:pic>
      <p:sp>
        <p:nvSpPr>
          <p:cNvPr id="197" name="Google Shape;197;p2"/>
          <p:cNvSpPr txBox="1"/>
          <p:nvPr>
            <p:ph idx="5" type="body"/>
          </p:nvPr>
        </p:nvSpPr>
        <p:spPr>
          <a:xfrm>
            <a:off x="4256915" y="1275251"/>
            <a:ext cx="43368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Als je de bal niet hebt, dan luister je naar wie de bal wel heeft.</a:t>
            </a:r>
            <a:endParaRPr sz="1800"/>
          </a:p>
        </p:txBody>
      </p:sp>
      <p:pic>
        <p:nvPicPr>
          <p:cNvPr id="198" name="Google Shape;198;p2"/>
          <p:cNvPicPr preferRelativeResize="0"/>
          <p:nvPr>
            <p:ph idx="7" type="pic"/>
          </p:nvPr>
        </p:nvPicPr>
        <p:blipFill rotWithShape="1">
          <a:blip r:embed="rId5">
            <a:alphaModFix/>
          </a:blip>
          <a:srcRect b="0" l="0" r="0" t="0"/>
          <a:stretch/>
        </p:blipFill>
        <p:spPr>
          <a:xfrm>
            <a:off x="3341643" y="2234114"/>
            <a:ext cx="522124" cy="522124"/>
          </a:xfrm>
          <a:prstGeom prst="rect">
            <a:avLst/>
          </a:prstGeom>
          <a:noFill/>
          <a:ln>
            <a:noFill/>
          </a:ln>
        </p:spPr>
      </p:pic>
      <p:sp>
        <p:nvSpPr>
          <p:cNvPr id="199" name="Google Shape;199;p2"/>
          <p:cNvSpPr txBox="1"/>
          <p:nvPr>
            <p:ph idx="8" type="body"/>
          </p:nvPr>
        </p:nvSpPr>
        <p:spPr>
          <a:xfrm>
            <a:off x="4289135" y="2234114"/>
            <a:ext cx="41901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Als je de bal wil, dan steek je je hand op.</a:t>
            </a:r>
            <a:endParaRPr sz="1800"/>
          </a:p>
        </p:txBody>
      </p:sp>
      <p:pic>
        <p:nvPicPr>
          <p:cNvPr id="200" name="Google Shape;200;p2"/>
          <p:cNvPicPr preferRelativeResize="0"/>
          <p:nvPr>
            <p:ph idx="13" type="pic"/>
          </p:nvPr>
        </p:nvPicPr>
        <p:blipFill rotWithShape="1">
          <a:blip r:embed="rId6">
            <a:alphaModFix/>
          </a:blip>
          <a:srcRect b="0" l="0" r="0" t="0"/>
          <a:stretch/>
        </p:blipFill>
        <p:spPr>
          <a:xfrm>
            <a:off x="3341643" y="3287037"/>
            <a:ext cx="480060" cy="480060"/>
          </a:xfrm>
          <a:prstGeom prst="rect">
            <a:avLst/>
          </a:prstGeom>
          <a:noFill/>
          <a:ln>
            <a:noFill/>
          </a:ln>
        </p:spPr>
      </p:pic>
      <p:sp>
        <p:nvSpPr>
          <p:cNvPr id="201" name="Google Shape;201;p2"/>
          <p:cNvSpPr txBox="1"/>
          <p:nvPr>
            <p:ph idx="14" type="body"/>
          </p:nvPr>
        </p:nvSpPr>
        <p:spPr>
          <a:xfrm>
            <a:off x="4289135" y="3214065"/>
            <a:ext cx="41517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Je kan de bal ook van mij krijgen zonder dat je je hand omhoog had.</a:t>
            </a:r>
            <a:endParaRPr sz="1800"/>
          </a:p>
        </p:txBody>
      </p:sp>
      <p:pic>
        <p:nvPicPr>
          <p:cNvPr id="202" name="Google Shape;202;p2"/>
          <p:cNvPicPr preferRelativeResize="0"/>
          <p:nvPr>
            <p:ph idx="16" type="pic"/>
          </p:nvPr>
        </p:nvPicPr>
        <p:blipFill rotWithShape="1">
          <a:blip r:embed="rId7">
            <a:alphaModFix/>
          </a:blip>
          <a:srcRect b="0" l="0" r="0" t="0"/>
          <a:stretch/>
        </p:blipFill>
        <p:spPr>
          <a:xfrm>
            <a:off x="3341643" y="4256490"/>
            <a:ext cx="480060" cy="480060"/>
          </a:xfrm>
          <a:prstGeom prst="rect">
            <a:avLst/>
          </a:prstGeom>
          <a:noFill/>
          <a:ln>
            <a:noFill/>
          </a:ln>
        </p:spPr>
      </p:pic>
      <p:sp>
        <p:nvSpPr>
          <p:cNvPr id="203" name="Google Shape;203;p2"/>
          <p:cNvSpPr txBox="1"/>
          <p:nvPr>
            <p:ph idx="17" type="body"/>
          </p:nvPr>
        </p:nvSpPr>
        <p:spPr>
          <a:xfrm>
            <a:off x="4289135" y="4189679"/>
            <a:ext cx="4113600" cy="2538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0"/>
              </a:spcBef>
              <a:spcAft>
                <a:spcPts val="0"/>
              </a:spcAft>
              <a:buClr>
                <a:schemeClr val="dk1"/>
              </a:buClr>
              <a:buSzPts val="1800"/>
              <a:buNone/>
            </a:pPr>
            <a:r>
              <a:rPr lang="en-US" sz="1800"/>
              <a:t>Als ik de bal omhoog doe, word je stil en kijk je naar mij.</a:t>
            </a:r>
            <a:endParaRPr sz="1800"/>
          </a:p>
        </p:txBody>
      </p:sp>
      <p:sp>
        <p:nvSpPr>
          <p:cNvPr id="204" name="Google Shape;204;p2"/>
          <p:cNvSpPr txBox="1"/>
          <p:nvPr>
            <p:ph idx="4294967295" type="sldNum"/>
          </p:nvPr>
        </p:nvSpPr>
        <p:spPr>
          <a:xfrm>
            <a:off x="0" y="4800600"/>
            <a:ext cx="273900" cy="186000"/>
          </a:xfrm>
          <a:prstGeom prst="rect">
            <a:avLst/>
          </a:prstGeom>
          <a:noFill/>
          <a:ln>
            <a:noFill/>
          </a:ln>
        </p:spPr>
        <p:txBody>
          <a:bodyPr anchorCtr="0" anchor="ctr" bIns="34275" lIns="0" spcFirstLastPara="1" rIns="0" wrap="square" tIns="34275">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0" i="0" lang="en-US" sz="800" u="none" cap="none" strike="noStrike">
                <a:solidFill>
                  <a:srgbClr val="000000"/>
                </a:solidFill>
                <a:latin typeface="Century Gothic"/>
                <a:ea typeface="Century Gothic"/>
                <a:cs typeface="Century Gothic"/>
                <a:sym typeface="Century Gothic"/>
              </a:rPr>
              <a:t>‹#›</a:t>
            </a:fld>
            <a:endParaRPr b="0" i="0" sz="800" u="none" cap="none" strike="noStrike">
              <a:solidFill>
                <a:srgbClr val="000000"/>
              </a:solidFill>
              <a:latin typeface="Century Gothic"/>
              <a:ea typeface="Century Gothic"/>
              <a:cs typeface="Century Gothic"/>
              <a:sym typeface="Century Gothic"/>
            </a:endParaRPr>
          </a:p>
        </p:txBody>
      </p:sp>
      <p:sp>
        <p:nvSpPr>
          <p:cNvPr id="205" name="Google Shape;205;p2"/>
          <p:cNvSpPr txBox="1"/>
          <p:nvPr>
            <p:ph idx="10" type="dt"/>
          </p:nvPr>
        </p:nvSpPr>
        <p:spPr>
          <a:xfrm>
            <a:off x="8664179" y="4800600"/>
            <a:ext cx="480000" cy="186000"/>
          </a:xfrm>
          <a:prstGeom prst="rect">
            <a:avLst/>
          </a:prstGeom>
          <a:noFill/>
          <a:ln>
            <a:noFill/>
          </a:ln>
        </p:spPr>
        <p:txBody>
          <a:bodyPr anchorCtr="0" anchor="ctr" bIns="34275" lIns="0" spcFirstLastPara="1" rIns="0" wrap="square" tIns="34275">
            <a:noAutofit/>
          </a:bodyPr>
          <a:lstStyle/>
          <a:p>
            <a:pPr indent="0" lvl="0" marL="0" marR="0" rtl="0" algn="ctr">
              <a:lnSpc>
                <a:spcPct val="100000"/>
              </a:lnSpc>
              <a:spcBef>
                <a:spcPts val="0"/>
              </a:spcBef>
              <a:spcAft>
                <a:spcPts val="0"/>
              </a:spcAft>
              <a:buClr>
                <a:srgbClr val="000000"/>
              </a:buClr>
              <a:buSzPts val="1100"/>
              <a:buFont typeface="Arial"/>
              <a:buNone/>
            </a:pPr>
            <a:r>
              <a:rPr b="0" i="0" lang="en-US" sz="800" u="none" cap="none" strike="noStrike">
                <a:solidFill>
                  <a:srgbClr val="000000"/>
                </a:solidFill>
                <a:latin typeface="Century Gothic"/>
                <a:ea typeface="Century Gothic"/>
                <a:cs typeface="Century Gothic"/>
                <a:sym typeface="Century Gothic"/>
              </a:rPr>
              <a:t>20XX</a:t>
            </a:r>
            <a:endParaRPr b="0" i="0" sz="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Vandaag</a:t>
            </a:r>
            <a:endParaRPr/>
          </a:p>
        </p:txBody>
      </p:sp>
      <p:sp>
        <p:nvSpPr>
          <p:cNvPr id="211" name="Google Shape;211;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a:t>Wat is filosofie?</a:t>
            </a:r>
            <a:endParaRPr/>
          </a:p>
          <a:p>
            <a:pPr indent="0" lvl="0" marL="0" rtl="0" algn="l">
              <a:lnSpc>
                <a:spcPct val="115000"/>
              </a:lnSpc>
              <a:spcBef>
                <a:spcPts val="1200"/>
              </a:spcBef>
              <a:spcAft>
                <a:spcPts val="0"/>
              </a:spcAft>
              <a:buSzPts val="1300"/>
              <a:buNone/>
            </a:pPr>
            <a:r>
              <a:rPr lang="en-US"/>
              <a:t>Wat zijn verschillen tussen mensen en dieren?	</a:t>
            </a:r>
            <a:endParaRPr/>
          </a:p>
          <a:p>
            <a:pPr indent="0" lvl="0" marL="0" rtl="0" algn="l">
              <a:lnSpc>
                <a:spcPct val="115000"/>
              </a:lnSpc>
              <a:spcBef>
                <a:spcPts val="1200"/>
              </a:spcBef>
              <a:spcAft>
                <a:spcPts val="0"/>
              </a:spcAft>
              <a:buSzPts val="1300"/>
              <a:buNone/>
            </a:pPr>
            <a:r>
              <a:rPr lang="en-US"/>
              <a:t>Argumenten verzamelen</a:t>
            </a:r>
            <a:endParaRPr/>
          </a:p>
          <a:p>
            <a:pPr indent="0" lvl="0" marL="0" rtl="0" algn="l">
              <a:lnSpc>
                <a:spcPct val="115000"/>
              </a:lnSpc>
              <a:spcBef>
                <a:spcPts val="1200"/>
              </a:spcBef>
              <a:spcAft>
                <a:spcPts val="0"/>
              </a:spcAft>
              <a:buSzPts val="1300"/>
              <a:buNone/>
            </a:pPr>
            <a:r>
              <a:rPr lang="en-US"/>
              <a:t>Stellingen bespreken</a:t>
            </a:r>
            <a:endParaRPr/>
          </a:p>
          <a:p>
            <a:pPr indent="0" lvl="0" marL="0" rtl="0" algn="l">
              <a:lnSpc>
                <a:spcPct val="115000"/>
              </a:lnSpc>
              <a:spcBef>
                <a:spcPts val="2400"/>
              </a:spcBef>
              <a:spcAft>
                <a:spcPts val="1200"/>
              </a:spcAft>
              <a:buSzPts val="13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4"/>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Welke vragen zijn filosofisch?</a:t>
            </a:r>
            <a:endParaRPr/>
          </a:p>
        </p:txBody>
      </p:sp>
      <p:sp>
        <p:nvSpPr>
          <p:cNvPr id="217" name="Google Shape;217;p4"/>
          <p:cNvSpPr txBox="1"/>
          <p:nvPr>
            <p:ph idx="1" type="body"/>
          </p:nvPr>
        </p:nvSpPr>
        <p:spPr>
          <a:xfrm>
            <a:off x="729450" y="2078875"/>
            <a:ext cx="7688700" cy="2984738"/>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
        <p:nvSpPr>
          <p:cNvPr id="218" name="Google Shape;218;p4"/>
          <p:cNvSpPr/>
          <p:nvPr/>
        </p:nvSpPr>
        <p:spPr>
          <a:xfrm>
            <a:off x="1356852" y="1914150"/>
            <a:ext cx="1883623" cy="999875"/>
          </a:xfrm>
          <a:prstGeom prst="cloudCallout">
            <a:avLst>
              <a:gd fmla="val 81107" name="adj1"/>
              <a:gd fmla="val -24657"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Ben je moe?</a:t>
            </a:r>
            <a:endParaRPr b="0" i="0" sz="1400" u="none" cap="none" strike="noStrike">
              <a:solidFill>
                <a:srgbClr val="000000"/>
              </a:solidFill>
              <a:latin typeface="Open Sans"/>
              <a:ea typeface="Open Sans"/>
              <a:cs typeface="Open Sans"/>
              <a:sym typeface="Open Sans"/>
            </a:endParaRPr>
          </a:p>
        </p:txBody>
      </p:sp>
      <p:sp>
        <p:nvSpPr>
          <p:cNvPr id="219" name="Google Shape;219;p4"/>
          <p:cNvSpPr/>
          <p:nvPr/>
        </p:nvSpPr>
        <p:spPr>
          <a:xfrm>
            <a:off x="6331824" y="1225225"/>
            <a:ext cx="2438549" cy="1164600"/>
          </a:xfrm>
          <a:prstGeom prst="cloudCallout">
            <a:avLst>
              <a:gd fmla="val -53818" name="adj1"/>
              <a:gd fmla="val 60508"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Wat is jouw lievelingseten?</a:t>
            </a:r>
            <a:endParaRPr b="0" i="0" sz="1400" u="none" cap="none" strike="noStrike">
              <a:solidFill>
                <a:srgbClr val="000000"/>
              </a:solidFill>
              <a:latin typeface="Open Sans"/>
              <a:ea typeface="Open Sans"/>
              <a:cs typeface="Open Sans"/>
              <a:sym typeface="Open Sans"/>
            </a:endParaRPr>
          </a:p>
        </p:txBody>
      </p:sp>
      <p:sp>
        <p:nvSpPr>
          <p:cNvPr id="220" name="Google Shape;220;p4"/>
          <p:cNvSpPr/>
          <p:nvPr/>
        </p:nvSpPr>
        <p:spPr>
          <a:xfrm>
            <a:off x="1517575" y="3139050"/>
            <a:ext cx="1722900" cy="1164600"/>
          </a:xfrm>
          <a:prstGeom prst="cloudCallout">
            <a:avLst>
              <a:gd fmla="val 65831" name="adj1"/>
              <a:gd fmla="val -31094"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Open Sans"/>
                <a:ea typeface="Open Sans"/>
                <a:cs typeface="Open Sans"/>
                <a:sym typeface="Open Sans"/>
              </a:rPr>
              <a:t>Wat is de hoofdstad van Nederland?</a:t>
            </a:r>
            <a:endParaRPr b="0" i="0" sz="1300" u="none" cap="none" strike="noStrike">
              <a:solidFill>
                <a:srgbClr val="000000"/>
              </a:solidFill>
              <a:latin typeface="Open Sans"/>
              <a:ea typeface="Open Sans"/>
              <a:cs typeface="Open Sans"/>
              <a:sym typeface="Open Sans"/>
            </a:endParaRPr>
          </a:p>
        </p:txBody>
      </p:sp>
      <p:sp>
        <p:nvSpPr>
          <p:cNvPr id="221" name="Google Shape;221;p4"/>
          <p:cNvSpPr/>
          <p:nvPr/>
        </p:nvSpPr>
        <p:spPr>
          <a:xfrm>
            <a:off x="6463375" y="3089675"/>
            <a:ext cx="1722900" cy="1164600"/>
          </a:xfrm>
          <a:prstGeom prst="cloudCallout">
            <a:avLst>
              <a:gd fmla="val -70950" name="adj1"/>
              <a:gd fmla="val -3759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Hoe laat is het?</a:t>
            </a:r>
            <a:endParaRPr b="0" i="0" sz="1400" u="none" cap="none" strike="noStrike">
              <a:solidFill>
                <a:srgbClr val="000000"/>
              </a:solidFill>
              <a:latin typeface="Open Sans"/>
              <a:ea typeface="Open Sans"/>
              <a:cs typeface="Open Sans"/>
              <a:sym typeface="Open Sans"/>
            </a:endParaRPr>
          </a:p>
        </p:txBody>
      </p:sp>
      <p:sp>
        <p:nvSpPr>
          <p:cNvPr id="222" name="Google Shape;222;p4"/>
          <p:cNvSpPr/>
          <p:nvPr/>
        </p:nvSpPr>
        <p:spPr>
          <a:xfrm>
            <a:off x="4783150" y="462675"/>
            <a:ext cx="1401340" cy="1238100"/>
          </a:xfrm>
          <a:prstGeom prst="cloud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Mag je soms liegen?</a:t>
            </a:r>
            <a:endParaRPr b="0" i="0" sz="1400" u="none" cap="none" strike="noStrike">
              <a:solidFill>
                <a:srgbClr val="000000"/>
              </a:solidFill>
              <a:latin typeface="Open Sans"/>
              <a:ea typeface="Open Sans"/>
              <a:cs typeface="Open Sans"/>
              <a:sym typeface="Open Sans"/>
            </a:endParaRPr>
          </a:p>
        </p:txBody>
      </p:sp>
      <p:sp>
        <p:nvSpPr>
          <p:cNvPr id="223" name="Google Shape;223;p4"/>
          <p:cNvSpPr/>
          <p:nvPr/>
        </p:nvSpPr>
        <p:spPr>
          <a:xfrm>
            <a:off x="4142075" y="3646600"/>
            <a:ext cx="1722900" cy="1164600"/>
          </a:xfrm>
          <a:prstGeom prst="cloudCallout">
            <a:avLst>
              <a:gd fmla="val -11080" name="adj1"/>
              <a:gd fmla="val -77982"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Open Sans"/>
                <a:ea typeface="Open Sans"/>
                <a:cs typeface="Open Sans"/>
                <a:sym typeface="Open Sans"/>
              </a:rPr>
              <a:t>Kan je iets zeker weten?</a:t>
            </a:r>
            <a:endParaRPr b="0" i="0" sz="1400" u="none" cap="none" strike="noStrike">
              <a:solidFill>
                <a:srgbClr val="000000"/>
              </a:solidFill>
              <a:latin typeface="Open Sans"/>
              <a:ea typeface="Open Sans"/>
              <a:cs typeface="Open Sans"/>
              <a:sym typeface="Open Sans"/>
            </a:endParaRPr>
          </a:p>
        </p:txBody>
      </p:sp>
      <p:sp>
        <p:nvSpPr>
          <p:cNvPr id="224" name="Google Shape;224;p4"/>
          <p:cNvSpPr/>
          <p:nvPr/>
        </p:nvSpPr>
        <p:spPr>
          <a:xfrm>
            <a:off x="4387525" y="2679100"/>
            <a:ext cx="928800" cy="512100"/>
          </a:xfrm>
          <a:prstGeom prst="round2SameRect">
            <a:avLst>
              <a:gd fmla="val 16667" name="adj1"/>
              <a:gd fmla="val 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
        <p:nvSpPr>
          <p:cNvPr id="225" name="Google Shape;225;p4"/>
          <p:cNvSpPr/>
          <p:nvPr/>
        </p:nvSpPr>
        <p:spPr>
          <a:xfrm>
            <a:off x="4583575" y="2078863"/>
            <a:ext cx="536700" cy="534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5"/>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Drie soorten vragen</a:t>
            </a:r>
            <a:endParaRPr/>
          </a:p>
        </p:txBody>
      </p:sp>
      <p:sp>
        <p:nvSpPr>
          <p:cNvPr id="231" name="Google Shape;231;p5"/>
          <p:cNvSpPr txBox="1"/>
          <p:nvPr>
            <p:ph idx="1" type="body"/>
          </p:nvPr>
        </p:nvSpPr>
        <p:spPr>
          <a:xfrm>
            <a:off x="729450" y="2078874"/>
            <a:ext cx="8326060" cy="3064625"/>
          </a:xfrm>
          <a:prstGeom prst="rect">
            <a:avLst/>
          </a:prstGeom>
          <a:noFill/>
          <a:ln>
            <a:noFill/>
          </a:ln>
        </p:spPr>
        <p:txBody>
          <a:bodyPr anchorCtr="0" anchor="t" bIns="91425" lIns="91425" spcFirstLastPara="1" rIns="91425" wrap="square" tIns="91425">
            <a:normAutofit/>
          </a:bodyPr>
          <a:lstStyle/>
          <a:p>
            <a:pPr indent="0" lvl="0" marL="14605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AutoNum type="arabicParenR"/>
            </a:pPr>
            <a:r>
              <a:rPr lang="en-US"/>
              <a:t>Vragen naar feiten (Wat is de hoofdstad van Nederland? Hoe laat is het?)</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AutoNum type="arabicParenR"/>
            </a:pPr>
            <a:r>
              <a:rPr lang="en-US"/>
              <a:t>Persoonlijke vragen (Wat is je lievelingseten? Ben je moe?)</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228600" lvl="0" marL="457200" rtl="0" algn="l">
              <a:lnSpc>
                <a:spcPct val="115000"/>
              </a:lnSpc>
              <a:spcBef>
                <a:spcPts val="0"/>
              </a:spcBef>
              <a:spcAft>
                <a:spcPts val="0"/>
              </a:spcAft>
              <a:buSzPts val="1300"/>
              <a:buNone/>
            </a:pPr>
            <a:r>
              <a:t/>
            </a:r>
            <a:endParaRPr/>
          </a:p>
          <a:p>
            <a:pPr indent="-311150" lvl="0" marL="457200" rtl="0" algn="l">
              <a:lnSpc>
                <a:spcPct val="115000"/>
              </a:lnSpc>
              <a:spcBef>
                <a:spcPts val="0"/>
              </a:spcBef>
              <a:spcAft>
                <a:spcPts val="0"/>
              </a:spcAft>
              <a:buSzPts val="1300"/>
              <a:buAutoNum type="arabicParenR"/>
            </a:pPr>
            <a:r>
              <a:rPr lang="en-US"/>
              <a:t>Filosofische vragen  (Wanneer weet je iets zeker? Mag je soms liegen?)</a:t>
            </a:r>
            <a:endParaRPr/>
          </a:p>
          <a:p>
            <a:pPr indent="-228600" lvl="0" marL="457200" rtl="0" algn="l">
              <a:lnSpc>
                <a:spcPct val="115000"/>
              </a:lnSpc>
              <a:spcBef>
                <a:spcPts val="0"/>
              </a:spcBef>
              <a:spcAft>
                <a:spcPts val="0"/>
              </a:spcAft>
              <a:buSzPts val="13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6"/>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Zijn mensen anders dan dieren?</a:t>
            </a:r>
            <a:endParaRPr/>
          </a:p>
        </p:txBody>
      </p:sp>
      <p:sp>
        <p:nvSpPr>
          <p:cNvPr id="237" name="Google Shape;237;p6"/>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a:p>
          <a:p>
            <a:pPr indent="0" lvl="0" marL="0" rtl="0" algn="l">
              <a:lnSpc>
                <a:spcPct val="115000"/>
              </a:lnSpc>
              <a:spcBef>
                <a:spcPts val="0"/>
              </a:spcBef>
              <a:spcAft>
                <a:spcPts val="0"/>
              </a:spcAft>
              <a:buSzPts val="1300"/>
              <a:buNone/>
            </a:pPr>
            <a:r>
              <a:rPr lang="en-US"/>
              <a:t>Bedenk </a:t>
            </a:r>
            <a:r>
              <a:rPr b="1" lang="en-US"/>
              <a:t>twee verschillen</a:t>
            </a:r>
            <a:r>
              <a:rPr lang="en-US"/>
              <a:t> en </a:t>
            </a:r>
            <a:r>
              <a:rPr b="1" lang="en-US"/>
              <a:t>twee overeenkomsten </a:t>
            </a:r>
            <a:r>
              <a:rPr lang="en-US"/>
              <a:t>tussen mensen en dieren </a:t>
            </a:r>
            <a:endParaRPr/>
          </a:p>
          <a:p>
            <a:pPr indent="0" lvl="0" marL="0" rtl="0" algn="l">
              <a:lnSpc>
                <a:spcPct val="115000"/>
              </a:lnSpc>
              <a:spcBef>
                <a:spcPts val="1200"/>
              </a:spcBef>
              <a:spcAft>
                <a:spcPts val="1200"/>
              </a:spcAft>
              <a:buSzPts val="1300"/>
              <a:buNone/>
            </a:pPr>
            <a:r>
              <a:rPr lang="en-US"/>
              <a:t>Alleen, in stilte, 2 minuten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7"/>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Opdracht in tweetallen</a:t>
            </a:r>
            <a:endParaRPr/>
          </a:p>
        </p:txBody>
      </p:sp>
      <p:sp>
        <p:nvSpPr>
          <p:cNvPr id="243" name="Google Shape;243;p7"/>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lnSpcReduction="10000"/>
          </a:bodyPr>
          <a:lstStyle/>
          <a:p>
            <a:pPr indent="-342900" lvl="0" marL="342900" rtl="0" algn="l">
              <a:lnSpc>
                <a:spcPct val="115000"/>
              </a:lnSpc>
              <a:spcBef>
                <a:spcPts val="1200"/>
              </a:spcBef>
              <a:spcAft>
                <a:spcPts val="0"/>
              </a:spcAft>
              <a:buSzPts val="1300"/>
              <a:buAutoNum type="arabicPeriod"/>
            </a:pPr>
            <a:r>
              <a:rPr b="1" lang="en-US"/>
              <a:t>Luister goed </a:t>
            </a:r>
            <a:r>
              <a:rPr lang="en-US"/>
              <a:t>naar wat de ander heeft bedacht, zonder zelf iets te zeggen. Onthoud de antwoorden van de ander (twee overeenkomsten, twee verschillen).</a:t>
            </a:r>
            <a:endParaRPr/>
          </a:p>
          <a:p>
            <a:pPr indent="-342900" lvl="0" marL="342900" rtl="0" algn="l">
              <a:lnSpc>
                <a:spcPct val="115000"/>
              </a:lnSpc>
              <a:spcBef>
                <a:spcPts val="1200"/>
              </a:spcBef>
              <a:spcAft>
                <a:spcPts val="0"/>
              </a:spcAft>
              <a:buSzPts val="1300"/>
              <a:buAutoNum type="arabicPeriod"/>
            </a:pPr>
            <a:r>
              <a:rPr b="1" lang="en-US"/>
              <a:t>Herhaal </a:t>
            </a:r>
            <a:r>
              <a:rPr lang="en-US"/>
              <a:t>wat de ander zei en </a:t>
            </a:r>
            <a:r>
              <a:rPr b="1" lang="en-US"/>
              <a:t>check</a:t>
            </a:r>
            <a:r>
              <a:rPr lang="en-US"/>
              <a:t> of het klopt. </a:t>
            </a:r>
            <a:endParaRPr/>
          </a:p>
          <a:p>
            <a:pPr indent="-342900" lvl="0" marL="342900" rtl="0" algn="l">
              <a:lnSpc>
                <a:spcPct val="115000"/>
              </a:lnSpc>
              <a:spcBef>
                <a:spcPts val="1200"/>
              </a:spcBef>
              <a:spcAft>
                <a:spcPts val="0"/>
              </a:spcAft>
              <a:buSzPts val="1300"/>
              <a:buAutoNum type="arabicPeriod"/>
            </a:pPr>
            <a:r>
              <a:rPr lang="en-US"/>
              <a:t>Stel een </a:t>
            </a:r>
            <a:r>
              <a:rPr b="1" lang="en-US"/>
              <a:t>vraag</a:t>
            </a:r>
            <a:r>
              <a:rPr lang="en-US"/>
              <a:t>. Bijvoorbeeld:</a:t>
            </a:r>
            <a:endParaRPr/>
          </a:p>
          <a:p>
            <a:pPr indent="-285750" lvl="0" marL="285750" rtl="0" algn="l">
              <a:lnSpc>
                <a:spcPct val="115000"/>
              </a:lnSpc>
              <a:spcBef>
                <a:spcPts val="1200"/>
              </a:spcBef>
              <a:spcAft>
                <a:spcPts val="0"/>
              </a:spcAft>
              <a:buSzPts val="1300"/>
              <a:buFont typeface="Lato"/>
              <a:buChar char="-"/>
            </a:pPr>
            <a:r>
              <a:rPr lang="en-US"/>
              <a:t>Waarom denk je dat?</a:t>
            </a:r>
            <a:endParaRPr/>
          </a:p>
          <a:p>
            <a:pPr indent="-285750" lvl="0" marL="285750" rtl="0" algn="l">
              <a:lnSpc>
                <a:spcPct val="115000"/>
              </a:lnSpc>
              <a:spcBef>
                <a:spcPts val="1200"/>
              </a:spcBef>
              <a:spcAft>
                <a:spcPts val="0"/>
              </a:spcAft>
              <a:buSzPts val="1300"/>
              <a:buFont typeface="Lato"/>
              <a:buChar char="-"/>
            </a:pPr>
            <a:r>
              <a:rPr lang="en-US"/>
              <a:t>Kun je daar een voorbeeld van geven?</a:t>
            </a:r>
            <a:endParaRPr/>
          </a:p>
          <a:p>
            <a:pPr indent="-260350" lvl="0" marL="342900" rtl="0" algn="l">
              <a:lnSpc>
                <a:spcPct val="115000"/>
              </a:lnSpc>
              <a:spcBef>
                <a:spcPts val="1200"/>
              </a:spcBef>
              <a:spcAft>
                <a:spcPts val="0"/>
              </a:spcAft>
              <a:buSzPts val="13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1200"/>
              </a:spcBef>
              <a:spcAft>
                <a:spcPts val="0"/>
              </a:spcAft>
              <a:buSzPct val="111111"/>
              <a:buNone/>
            </a:pPr>
            <a:r>
              <a:rPr lang="en-US"/>
              <a:t>Maak een tweetal met iemand die dezelfde letter in de naam heeft als jij</a:t>
            </a:r>
            <a:br>
              <a:rPr lang="en-US"/>
            </a:br>
            <a:br>
              <a:rPr lang="en-US"/>
            </a:br>
            <a:r>
              <a:rPr lang="en-US"/>
              <a:t>-</a:t>
            </a:r>
            <a:endParaRPr/>
          </a:p>
        </p:txBody>
      </p:sp>
      <p:sp>
        <p:nvSpPr>
          <p:cNvPr id="249" name="Google Shape;249;p8"/>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a:p>
          <a:p>
            <a:pPr indent="0" lvl="0" marL="0" rtl="0" algn="l">
              <a:lnSpc>
                <a:spcPct val="115000"/>
              </a:lnSpc>
              <a:spcBef>
                <a:spcPts val="1200"/>
              </a:spcBef>
              <a:spcAft>
                <a:spcPts val="1200"/>
              </a:spcAft>
              <a:buSzPts val="13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US"/>
              <a:t>Maak een tweetal met iemand die dezelfde kleur in de kleding heeft zitten als jij</a:t>
            </a:r>
            <a:endParaRPr/>
          </a:p>
        </p:txBody>
      </p:sp>
      <p:sp>
        <p:nvSpPr>
          <p:cNvPr id="255" name="Google Shape;255;p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