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Lato" panose="020F0502020204030203" pitchFamily="34" charset="0"/>
      <p:regular r:id="rId21"/>
      <p:bold r:id="rId22"/>
      <p:italic r:id="rId23"/>
      <p:boldItalic r:id="rId24"/>
    </p:embeddedFont>
    <p:embeddedFont>
      <p:font typeface="Playfair Display" panose="000005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if de Boer" userId="b46d2f0f-6d35-4fd2-a680-d855ef6ac321" providerId="ADAL" clId="{BAD4F4E2-F615-48AA-B9FB-1EB95E97A05F}"/>
    <pc:docChg chg="custSel modSld">
      <pc:chgData name="Arif de Boer" userId="b46d2f0f-6d35-4fd2-a680-d855ef6ac321" providerId="ADAL" clId="{BAD4F4E2-F615-48AA-B9FB-1EB95E97A05F}" dt="2026-07-15T16:16:07.738" v="1" actId="27636"/>
      <pc:docMkLst>
        <pc:docMk/>
      </pc:docMkLst>
      <pc:sldChg chg="modSp mod">
        <pc:chgData name="Arif de Boer" userId="b46d2f0f-6d35-4fd2-a680-d855ef6ac321" providerId="ADAL" clId="{BAD4F4E2-F615-48AA-B9FB-1EB95E97A05F}" dt="2026-07-15T16:16:07.680" v="0" actId="27636"/>
        <pc:sldMkLst>
          <pc:docMk/>
          <pc:sldMk cId="0" sldId="266"/>
        </pc:sldMkLst>
        <pc:spChg chg="mod">
          <ac:chgData name="Arif de Boer" userId="b46d2f0f-6d35-4fd2-a680-d855ef6ac321" providerId="ADAL" clId="{BAD4F4E2-F615-48AA-B9FB-1EB95E97A05F}" dt="2026-07-15T16:16:07.680" v="0" actId="27636"/>
          <ac:spMkLst>
            <pc:docMk/>
            <pc:sldMk cId="0" sldId="266"/>
            <ac:spMk id="127" creationId="{00000000-0000-0000-0000-000000000000}"/>
          </ac:spMkLst>
        </pc:spChg>
      </pc:sldChg>
      <pc:sldChg chg="modSp mod">
        <pc:chgData name="Arif de Boer" userId="b46d2f0f-6d35-4fd2-a680-d855ef6ac321" providerId="ADAL" clId="{BAD4F4E2-F615-48AA-B9FB-1EB95E97A05F}" dt="2026-07-15T16:16:07.738" v="1" actId="27636"/>
        <pc:sldMkLst>
          <pc:docMk/>
          <pc:sldMk cId="0" sldId="270"/>
        </pc:sldMkLst>
        <pc:spChg chg="mod">
          <ac:chgData name="Arif de Boer" userId="b46d2f0f-6d35-4fd2-a680-d855ef6ac321" providerId="ADAL" clId="{BAD4F4E2-F615-48AA-B9FB-1EB95E97A05F}" dt="2026-07-15T16:16:07.738" v="1" actId="27636"/>
          <ac:spMkLst>
            <pc:docMk/>
            <pc:sldMk cId="0" sldId="270"/>
            <ac:spMk id="15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c42f308b61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c42f308b6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Voor sommige basis-kaderklassen bevatten deze pagina’s veel tekst. Een optie is om dit samen te vatten in eigen woorden.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e5fe24f54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e5fe24f54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Daarna klassikaal de antwoorden van de ander van het tweetal vragen. Dit aankondigen!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e5fe24f543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e5fe24f54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e5fe24f543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e5fe24f54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Daarna klassikaal de antwoorden van de ander van het tweetal vragen. Dit aankondigen!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e5fe24f543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e5fe24f54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b74a882d3f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b74a882d3f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b74a882d3f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b74a882d3f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Optioneel</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b74a882d3f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b74a882d3f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b74a882d3f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b74a882d3f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b74a882d3f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b74a882d3f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b74a882d3f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b74a882d3f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e1751bba2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e1751bba2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zijn deze les bezig geweest met filosofische vragen. Duidelijk maken dat dit andere vragen zijn dan vragen over feiten of over persoonlijke voorkeuren. Daar kan je immers niet op doorvragen!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b74a882d3f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b74a882d3f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b74a882d3f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b74a882d3f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b8efb9b09e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b8efb9b09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Verhaal vertellen aan de hand van de Hond, de filosoof en de bruiloft: Hipparchia is verloofd met de rijke Kallios, maar wilt eigenlijk niet rijk worden ten koste van anderen. Uiteindelijk trouwt ze met de filosoof Crates, die heel arm is. Is het het waard om rijk te worden ten koste van anderen? Kan je wel rijk worden zonder dat het ten koste gaat van anderen?</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c42f308b6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c42f308b6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Hipparchia zegt dat rijk worden ten koste gaat van anderen. Dat wil ze niet. Kan je daarbij een voorbeeld bedenken?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b74a882d3f_0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b74a882d3f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Denk je dat geld tot een goed leven leidt? Dit gesprek klassikaal voeren. Telkens aangeven wanneer je een stap doet op je vingers.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Google Shape;13;p2"/>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Google Shape;14;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txBox="1">
            <a:spLocks noGrp="1"/>
          </p:cNvSpPr>
          <p:nvPr>
            <p:ph type="title" hasCustomPrompt="1"/>
          </p:nvPr>
        </p:nvSpPr>
        <p:spPr>
          <a:xfrm>
            <a:off x="311700" y="1233100"/>
            <a:ext cx="8520600" cy="1610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a:spLocks noGrp="1"/>
          </p:cNvSpPr>
          <p:nvPr>
            <p:ph type="body" idx="1"/>
          </p:nvPr>
        </p:nvSpPr>
        <p:spPr>
          <a:xfrm>
            <a:off x="311700" y="291945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509550" y="1423875"/>
            <a:ext cx="8124900" cy="17982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17" name="Google Shape;17;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2" name="Google Shape;22;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91378"/>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Google Shape;37;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1" name="Google Shape;41;p9"/>
          <p:cNvSpPr txBox="1">
            <a:spLocks noGrp="1"/>
          </p:cNvSpPr>
          <p:nvPr>
            <p:ph type="title"/>
          </p:nvPr>
        </p:nvSpPr>
        <p:spPr>
          <a:xfrm>
            <a:off x="265500" y="1107950"/>
            <a:ext cx="4045200" cy="1683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Les 2: plezier en het goede</a:t>
            </a:r>
            <a:endParaRPr/>
          </a:p>
        </p:txBody>
      </p:sp>
      <p:sp>
        <p:nvSpPr>
          <p:cNvPr id="60" name="Google Shape;60;p13"/>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normAutofit lnSpcReduction="10000"/>
          </a:bodyPr>
          <a:lstStyle/>
          <a:p>
            <a:pPr marL="0" lvl="0" indent="0" algn="ctr" rtl="0">
              <a:spcBef>
                <a:spcPts val="0"/>
              </a:spcBef>
              <a:spcAft>
                <a:spcPts val="0"/>
              </a:spcAft>
              <a:buNone/>
            </a:pPr>
            <a:r>
              <a:rPr lang="en"/>
              <a:t>Filosofie: wat is een goed leven?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19" name="Google Shape;119;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20" name="Google Shape;120;p22"/>
          <p:cNvPicPr preferRelativeResize="0"/>
          <p:nvPr/>
        </p:nvPicPr>
        <p:blipFill>
          <a:blip r:embed="rId3">
            <a:alphaModFix/>
          </a:blip>
          <a:stretch>
            <a:fillRect/>
          </a:stretch>
        </p:blipFill>
        <p:spPr>
          <a:xfrm>
            <a:off x="971199" y="273250"/>
            <a:ext cx="2925775" cy="4436275"/>
          </a:xfrm>
          <a:prstGeom prst="rect">
            <a:avLst/>
          </a:prstGeom>
          <a:noFill/>
          <a:ln>
            <a:noFill/>
          </a:ln>
        </p:spPr>
      </p:pic>
      <p:pic>
        <p:nvPicPr>
          <p:cNvPr id="121" name="Google Shape;121;p22"/>
          <p:cNvPicPr preferRelativeResize="0"/>
          <p:nvPr/>
        </p:nvPicPr>
        <p:blipFill>
          <a:blip r:embed="rId4">
            <a:alphaModFix/>
          </a:blip>
          <a:stretch>
            <a:fillRect/>
          </a:stretch>
        </p:blipFill>
        <p:spPr>
          <a:xfrm rot="-125830">
            <a:off x="4929718" y="206111"/>
            <a:ext cx="3019140" cy="455102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a:xfrm>
            <a:off x="311700" y="391350"/>
            <a:ext cx="45972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Opdracht, tweetallen, 3 minuten</a:t>
            </a:r>
            <a:endParaRPr/>
          </a:p>
        </p:txBody>
      </p:sp>
      <p:sp>
        <p:nvSpPr>
          <p:cNvPr id="127" name="Google Shape;127;p23"/>
          <p:cNvSpPr txBox="1">
            <a:spLocks noGrp="1"/>
          </p:cNvSpPr>
          <p:nvPr>
            <p:ph type="body" idx="1"/>
          </p:nvPr>
        </p:nvSpPr>
        <p:spPr>
          <a:xfrm>
            <a:off x="311700" y="1856725"/>
            <a:ext cx="48612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Je krijgt straks een opdracht om een tweetal te maken</a:t>
            </a:r>
            <a:endParaRPr/>
          </a:p>
          <a:p>
            <a:pPr marL="0" lvl="0" indent="0" algn="l" rtl="0">
              <a:spcBef>
                <a:spcPts val="1200"/>
              </a:spcBef>
              <a:spcAft>
                <a:spcPts val="0"/>
              </a:spcAft>
              <a:buNone/>
            </a:pPr>
            <a:r>
              <a:rPr lang="en"/>
              <a:t>Gebruik het stappenplan</a:t>
            </a:r>
            <a:endParaRPr/>
          </a:p>
          <a:p>
            <a:pPr marL="0" lvl="0" indent="0" algn="l" rtl="0">
              <a:spcBef>
                <a:spcPts val="1200"/>
              </a:spcBef>
              <a:spcAft>
                <a:spcPts val="0"/>
              </a:spcAft>
              <a:buNone/>
            </a:pPr>
            <a:r>
              <a:rPr lang="en"/>
              <a:t>Voer een gesprek over deze vraag:</a:t>
            </a:r>
            <a:endParaRPr/>
          </a:p>
          <a:p>
            <a:pPr marL="0" lvl="0" indent="0" algn="l" rtl="0">
              <a:spcBef>
                <a:spcPts val="1200"/>
              </a:spcBef>
              <a:spcAft>
                <a:spcPts val="0"/>
              </a:spcAft>
              <a:buNone/>
            </a:pPr>
            <a:r>
              <a:rPr lang="en" b="1"/>
              <a:t>Leidt beroemd zijn tot een gelukkig leven?</a:t>
            </a:r>
            <a:endParaRPr b="1"/>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128" name="Google Shape;128;p2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490598" y="0"/>
            <a:ext cx="3636454"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Maak een tweetal met iemand die dezelfde kleur in hun kleding heeft</a:t>
            </a:r>
            <a:endParaRPr/>
          </a:p>
        </p:txBody>
      </p:sp>
      <p:sp>
        <p:nvSpPr>
          <p:cNvPr id="134" name="Google Shape;134;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311700" y="391350"/>
            <a:ext cx="45972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Opdracht, 3 minuten</a:t>
            </a:r>
            <a:endParaRPr/>
          </a:p>
        </p:txBody>
      </p:sp>
      <p:sp>
        <p:nvSpPr>
          <p:cNvPr id="140" name="Google Shape;140;p25"/>
          <p:cNvSpPr txBox="1">
            <a:spLocks noGrp="1"/>
          </p:cNvSpPr>
          <p:nvPr>
            <p:ph type="body" idx="1"/>
          </p:nvPr>
        </p:nvSpPr>
        <p:spPr>
          <a:xfrm>
            <a:off x="311700" y="248552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Gebruik het stappenplan</a:t>
            </a:r>
            <a:endParaRPr/>
          </a:p>
          <a:p>
            <a:pPr marL="0" lvl="0" indent="0" algn="l" rtl="0">
              <a:spcBef>
                <a:spcPts val="1200"/>
              </a:spcBef>
              <a:spcAft>
                <a:spcPts val="0"/>
              </a:spcAft>
              <a:buNone/>
            </a:pPr>
            <a:r>
              <a:rPr lang="en"/>
              <a:t>Voer een gesprek over deze vraag:</a:t>
            </a:r>
            <a:endParaRPr/>
          </a:p>
          <a:p>
            <a:pPr marL="0" lvl="0" indent="0" algn="l" rtl="0">
              <a:spcBef>
                <a:spcPts val="1200"/>
              </a:spcBef>
              <a:spcAft>
                <a:spcPts val="0"/>
              </a:spcAft>
              <a:buNone/>
            </a:pPr>
            <a:r>
              <a:rPr lang="en" b="1"/>
              <a:t>Leidt beroemd zijn tot een gelukkig leven?</a:t>
            </a:r>
            <a:endParaRPr b="1"/>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141" name="Google Shape;141;p2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490598" y="0"/>
            <a:ext cx="3636454"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Maak een tweetal met iemand die dezelfde letter in de naam heeft</a:t>
            </a:r>
            <a:endParaRPr/>
          </a:p>
        </p:txBody>
      </p:sp>
      <p:sp>
        <p:nvSpPr>
          <p:cNvPr id="147" name="Google Shape;147;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Gedachte experiment</a:t>
            </a:r>
            <a:endParaRPr/>
          </a:p>
        </p:txBody>
      </p:sp>
      <p:sp>
        <p:nvSpPr>
          <p:cNvPr id="153" name="Google Shape;153;p27"/>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a:t>Stel je voor dat…</a:t>
            </a:r>
            <a:endParaRPr/>
          </a:p>
          <a:p>
            <a:pPr marL="0" lvl="0" indent="0" algn="l" rtl="0">
              <a:spcBef>
                <a:spcPts val="1200"/>
              </a:spcBef>
              <a:spcAft>
                <a:spcPts val="0"/>
              </a:spcAft>
              <a:buNone/>
            </a:pPr>
            <a:endParaRPr/>
          </a:p>
          <a:p>
            <a:pPr marL="0" lvl="0" indent="0" algn="l" rtl="0">
              <a:spcBef>
                <a:spcPts val="1200"/>
              </a:spcBef>
              <a:spcAft>
                <a:spcPts val="0"/>
              </a:spcAft>
              <a:buNone/>
            </a:pPr>
            <a:r>
              <a:rPr lang="en"/>
              <a:t>We altijd vakantie zouden hebben</a:t>
            </a:r>
            <a:endParaRPr/>
          </a:p>
          <a:p>
            <a:pPr marL="0" lvl="0" indent="0" algn="l" rtl="0">
              <a:spcBef>
                <a:spcPts val="1200"/>
              </a:spcBef>
              <a:spcAft>
                <a:spcPts val="0"/>
              </a:spcAft>
              <a:buNone/>
            </a:pPr>
            <a:endParaRPr/>
          </a:p>
          <a:p>
            <a:pPr marL="0" lvl="0" indent="0" algn="l" rtl="0">
              <a:spcBef>
                <a:spcPts val="1200"/>
              </a:spcBef>
              <a:spcAft>
                <a:spcPts val="0"/>
              </a:spcAft>
              <a:buNone/>
            </a:pPr>
            <a:r>
              <a:rPr lang="en"/>
              <a:t>Wat zou er dan gebeuren?</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Is dat echt een goed leven?</a:t>
            </a:r>
            <a:endParaRPr/>
          </a:p>
        </p:txBody>
      </p:sp>
      <p:pic>
        <p:nvPicPr>
          <p:cNvPr id="154" name="Google Shape;154;p27"/>
          <p:cNvPicPr preferRelativeResize="0"/>
          <p:nvPr/>
        </p:nvPicPr>
        <p:blipFill>
          <a:blip r:embed="rId3">
            <a:alphaModFix/>
          </a:blip>
          <a:stretch>
            <a:fillRect/>
          </a:stretch>
        </p:blipFill>
        <p:spPr>
          <a:xfrm>
            <a:off x="4445750" y="1082675"/>
            <a:ext cx="4267200" cy="3556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Gedachte experiment</a:t>
            </a:r>
            <a:endParaRPr/>
          </a:p>
        </p:txBody>
      </p:sp>
      <p:sp>
        <p:nvSpPr>
          <p:cNvPr id="160" name="Google Shape;160;p28"/>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Stel je voor dat…</a:t>
            </a:r>
            <a:endParaRPr/>
          </a:p>
          <a:p>
            <a:pPr marL="0" lvl="0" indent="0" algn="l" rtl="0">
              <a:spcBef>
                <a:spcPts val="1200"/>
              </a:spcBef>
              <a:spcAft>
                <a:spcPts val="0"/>
              </a:spcAft>
              <a:buNone/>
            </a:pPr>
            <a:endParaRPr/>
          </a:p>
          <a:p>
            <a:pPr marL="0" lvl="0" indent="0" algn="l" rtl="0">
              <a:spcBef>
                <a:spcPts val="1200"/>
              </a:spcBef>
              <a:spcAft>
                <a:spcPts val="0"/>
              </a:spcAft>
              <a:buNone/>
            </a:pPr>
            <a:r>
              <a:rPr lang="en"/>
              <a:t>Je altijd mocht eten wat je zou willen</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Leidt dat tot een goed leven?</a:t>
            </a:r>
            <a:endParaRPr/>
          </a:p>
        </p:txBody>
      </p:sp>
      <p:pic>
        <p:nvPicPr>
          <p:cNvPr id="161" name="Google Shape;161;p2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724400" y="1169850"/>
            <a:ext cx="4267200" cy="2844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Dus…</a:t>
            </a:r>
            <a:endParaRPr/>
          </a:p>
        </p:txBody>
      </p:sp>
      <p:sp>
        <p:nvSpPr>
          <p:cNvPr id="167" name="Google Shape;167;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Rijkdom, beroemdheid, …</a:t>
            </a:r>
            <a:endParaRPr/>
          </a:p>
          <a:p>
            <a:pPr marL="0" lvl="0" indent="0" algn="l" rtl="0">
              <a:spcBef>
                <a:spcPts val="1200"/>
              </a:spcBef>
              <a:spcAft>
                <a:spcPts val="0"/>
              </a:spcAft>
              <a:buNone/>
            </a:pPr>
            <a:endParaRPr/>
          </a:p>
          <a:p>
            <a:pPr marL="0" lvl="0" indent="0" algn="l" rtl="0">
              <a:spcBef>
                <a:spcPts val="1200"/>
              </a:spcBef>
              <a:spcAft>
                <a:spcPts val="0"/>
              </a:spcAft>
              <a:buNone/>
            </a:pPr>
            <a:r>
              <a:rPr lang="en"/>
              <a:t>zijn vormen van plezier</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Leidt plezier tot een goed leven?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0"/>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Afronden</a:t>
            </a:r>
            <a:endParaRPr/>
          </a:p>
        </p:txBody>
      </p:sp>
      <p:sp>
        <p:nvSpPr>
          <p:cNvPr id="173" name="Google Shape;173;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Je hebt vandaag geleerd…</a:t>
            </a:r>
            <a:endParaRPr/>
          </a:p>
          <a:p>
            <a:pPr marL="457200" lvl="0" indent="-342900" algn="l" rtl="0">
              <a:spcBef>
                <a:spcPts val="1200"/>
              </a:spcBef>
              <a:spcAft>
                <a:spcPts val="0"/>
              </a:spcAft>
              <a:buSzPts val="1800"/>
              <a:buAutoNum type="arabicPeriod"/>
            </a:pPr>
            <a:r>
              <a:rPr lang="en"/>
              <a:t>Argumenten geven</a:t>
            </a:r>
            <a:endParaRPr/>
          </a:p>
          <a:p>
            <a:pPr marL="457200" lvl="0" indent="-342900" algn="l" rtl="0">
              <a:spcBef>
                <a:spcPts val="0"/>
              </a:spcBef>
              <a:spcAft>
                <a:spcPts val="0"/>
              </a:spcAft>
              <a:buSzPts val="1800"/>
              <a:buAutoNum type="arabicPeriod"/>
            </a:pPr>
            <a:r>
              <a:rPr lang="en"/>
              <a:t>Luisteren</a:t>
            </a:r>
            <a:endParaRPr/>
          </a:p>
          <a:p>
            <a:pPr marL="457200" lvl="0" indent="-342900" algn="l" rtl="0">
              <a:spcBef>
                <a:spcPts val="0"/>
              </a:spcBef>
              <a:spcAft>
                <a:spcPts val="0"/>
              </a:spcAft>
              <a:buSzPts val="1800"/>
              <a:buAutoNum type="arabicPeriod"/>
            </a:pPr>
            <a:r>
              <a:rPr lang="en"/>
              <a:t>Zorgt plezier voor een goed leven?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Herhalen…</a:t>
            </a:r>
            <a:endParaRPr/>
          </a:p>
        </p:txBody>
      </p:sp>
      <p:sp>
        <p:nvSpPr>
          <p:cNvPr id="66" name="Google Shape;66;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Wat waren de regels voor de bal ook al weer?</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Vandaag</a:t>
            </a:r>
            <a:endParaRPr/>
          </a:p>
        </p:txBody>
      </p:sp>
      <p:sp>
        <p:nvSpPr>
          <p:cNvPr id="72" name="Google Shape;72;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Filosofische vragen</a:t>
            </a:r>
            <a:endParaRPr/>
          </a:p>
          <a:p>
            <a:pPr marL="0" lvl="0" indent="0" algn="l" rtl="0">
              <a:spcBef>
                <a:spcPts val="1200"/>
              </a:spcBef>
              <a:spcAft>
                <a:spcPts val="0"/>
              </a:spcAft>
              <a:buNone/>
            </a:pPr>
            <a:r>
              <a:rPr lang="en"/>
              <a:t>Plezier en het goede</a:t>
            </a:r>
            <a:endParaRPr/>
          </a:p>
          <a:p>
            <a:pPr marL="0" lvl="0" indent="0" algn="l" rtl="0">
              <a:spcBef>
                <a:spcPts val="1200"/>
              </a:spcBef>
              <a:spcAft>
                <a:spcPts val="0"/>
              </a:spcAft>
              <a:buNone/>
            </a:pPr>
            <a:r>
              <a:rPr lang="en"/>
              <a:t>Luisteren in de filosofieles</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Filosofische vraag</a:t>
            </a:r>
            <a:endParaRPr/>
          </a:p>
        </p:txBody>
      </p:sp>
      <p:sp>
        <p:nvSpPr>
          <p:cNvPr id="78" name="Google Shape;78;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“Wanneer is iemand een goede vriend?”</a:t>
            </a:r>
            <a:endParaRPr/>
          </a:p>
          <a:p>
            <a:pPr marL="0" lvl="0" indent="0" algn="l" rtl="0">
              <a:spcBef>
                <a:spcPts val="1200"/>
              </a:spcBef>
              <a:spcAft>
                <a:spcPts val="0"/>
              </a:spcAft>
              <a:buNone/>
            </a:pPr>
            <a:endParaRPr/>
          </a:p>
          <a:p>
            <a:pPr marL="0" lvl="0" indent="0" algn="l" rtl="0">
              <a:spcBef>
                <a:spcPts val="1200"/>
              </a:spcBef>
              <a:spcAft>
                <a:spcPts val="0"/>
              </a:spcAft>
              <a:buNone/>
            </a:pPr>
            <a:r>
              <a:rPr lang="en"/>
              <a:t>Waarom is dit een andere vraag dan: </a:t>
            </a:r>
            <a:endParaRPr/>
          </a:p>
          <a:p>
            <a:pPr marL="457200" lvl="0" indent="0" algn="l" rtl="0">
              <a:spcBef>
                <a:spcPts val="1200"/>
              </a:spcBef>
              <a:spcAft>
                <a:spcPts val="0"/>
              </a:spcAft>
              <a:buNone/>
            </a:pPr>
            <a:r>
              <a:rPr lang="en" i="1"/>
              <a:t>“Wat is de hoofdstad van Nederland?”</a:t>
            </a:r>
            <a:endParaRPr i="1"/>
          </a:p>
          <a:p>
            <a:pPr marL="457200" lvl="0" indent="0" algn="l" rtl="0">
              <a:spcBef>
                <a:spcPts val="1200"/>
              </a:spcBef>
              <a:spcAft>
                <a:spcPts val="1200"/>
              </a:spcAft>
              <a:buNone/>
            </a:pPr>
            <a:r>
              <a:rPr lang="en" i="1"/>
              <a:t>“Wat is je lievelingseten?”</a:t>
            </a:r>
            <a:endParaRPr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85" name="Google Shape;85;p1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865498" y="0"/>
            <a:ext cx="3636455"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Wie zou er in deze klas rijk willen worden? </a:t>
            </a:r>
            <a:endParaRPr/>
          </a:p>
        </p:txBody>
      </p:sp>
      <p:sp>
        <p:nvSpPr>
          <p:cNvPr id="91" name="Google Shape;91;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Het verhaal van Hipparchia</a:t>
            </a:r>
            <a:endParaRPr/>
          </a:p>
        </p:txBody>
      </p:sp>
      <p:sp>
        <p:nvSpPr>
          <p:cNvPr id="97" name="Google Shape;97;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98" name="Google Shape;98;p1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584638" y="1080132"/>
            <a:ext cx="5974727" cy="37761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04" name="Google Shape;104;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05" name="Google Shape;105;p20"/>
          <p:cNvPicPr preferRelativeResize="0"/>
          <p:nvPr/>
        </p:nvPicPr>
        <p:blipFill>
          <a:blip r:embed="rId3">
            <a:alphaModFix/>
          </a:blip>
          <a:stretch>
            <a:fillRect/>
          </a:stretch>
        </p:blipFill>
        <p:spPr>
          <a:xfrm>
            <a:off x="1080300" y="168750"/>
            <a:ext cx="3043226" cy="4605050"/>
          </a:xfrm>
          <a:prstGeom prst="rect">
            <a:avLst/>
          </a:prstGeom>
          <a:noFill/>
          <a:ln>
            <a:noFill/>
          </a:ln>
        </p:spPr>
      </p:pic>
      <p:pic>
        <p:nvPicPr>
          <p:cNvPr id="106" name="Google Shape;106;p20"/>
          <p:cNvPicPr preferRelativeResize="0"/>
          <p:nvPr/>
        </p:nvPicPr>
        <p:blipFill>
          <a:blip r:embed="rId4">
            <a:alphaModFix/>
          </a:blip>
          <a:stretch>
            <a:fillRect/>
          </a:stretch>
        </p:blipFill>
        <p:spPr>
          <a:xfrm rot="-195592">
            <a:off x="4742421" y="-16891"/>
            <a:ext cx="3302359" cy="486661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311700" y="391350"/>
            <a:ext cx="4502400" cy="626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Denk jij dat rijkdom leidt tot een goed leven?</a:t>
            </a:r>
            <a:endParaRPr/>
          </a:p>
        </p:txBody>
      </p:sp>
      <p:sp>
        <p:nvSpPr>
          <p:cNvPr id="112" name="Google Shape;112;p21"/>
          <p:cNvSpPr txBox="1">
            <a:spLocks noGrp="1"/>
          </p:cNvSpPr>
          <p:nvPr>
            <p:ph type="body" idx="1"/>
          </p:nvPr>
        </p:nvSpPr>
        <p:spPr>
          <a:xfrm>
            <a:off x="311700" y="160252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Ik vind dat … (standpunt)</a:t>
            </a:r>
            <a:endParaRPr/>
          </a:p>
          <a:p>
            <a:pPr marL="0" lvl="0" indent="0" algn="l" rtl="0">
              <a:spcBef>
                <a:spcPts val="1200"/>
              </a:spcBef>
              <a:spcAft>
                <a:spcPts val="1200"/>
              </a:spcAft>
              <a:buNone/>
            </a:pPr>
            <a:r>
              <a:rPr lang="en"/>
              <a:t>Omdat… (argument)</a:t>
            </a:r>
            <a:endParaRPr/>
          </a:p>
        </p:txBody>
      </p:sp>
      <p:pic>
        <p:nvPicPr>
          <p:cNvPr id="113" name="Google Shape;113;p2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490598" y="0"/>
            <a:ext cx="3636454" cy="5143500"/>
          </a:xfrm>
          <a:prstGeom prst="rect">
            <a:avLst/>
          </a:prstGeom>
          <a:noFill/>
          <a:ln>
            <a:noFill/>
          </a:ln>
        </p:spPr>
      </p:pic>
    </p:spTree>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477</Words>
  <Application>Microsoft Office PowerPoint</Application>
  <PresentationFormat>Diavoorstelling (16:9)</PresentationFormat>
  <Paragraphs>65</Paragraphs>
  <Slides>18</Slides>
  <Notes>18</Notes>
  <HiddenSlides>1</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18</vt:i4>
      </vt:variant>
    </vt:vector>
  </HeadingPairs>
  <TitlesOfParts>
    <vt:vector size="22" baseType="lpstr">
      <vt:lpstr>Arial</vt:lpstr>
      <vt:lpstr>Lato</vt:lpstr>
      <vt:lpstr>Playfair Display</vt:lpstr>
      <vt:lpstr>Coral</vt:lpstr>
      <vt:lpstr>Les 2: plezier en het goede</vt:lpstr>
      <vt:lpstr>Herhalen…</vt:lpstr>
      <vt:lpstr>Vandaag</vt:lpstr>
      <vt:lpstr>Filosofische vraag</vt:lpstr>
      <vt:lpstr>PowerPoint-presentatie</vt:lpstr>
      <vt:lpstr>Wie zou er in deze klas rijk willen worden? </vt:lpstr>
      <vt:lpstr>Het verhaal van Hipparchia</vt:lpstr>
      <vt:lpstr>PowerPoint-presentatie</vt:lpstr>
      <vt:lpstr>Denk jij dat rijkdom leidt tot een goed leven?</vt:lpstr>
      <vt:lpstr>PowerPoint-presentatie</vt:lpstr>
      <vt:lpstr>Opdracht, tweetallen, 3 minuten</vt:lpstr>
      <vt:lpstr>Maak een tweetal met iemand die dezelfde kleur in hun kleding heeft</vt:lpstr>
      <vt:lpstr>Opdracht, 3 minuten</vt:lpstr>
      <vt:lpstr>Maak een tweetal met iemand die dezelfde letter in de naam heeft</vt:lpstr>
      <vt:lpstr>Gedachte experiment</vt:lpstr>
      <vt:lpstr>Gedachte experiment</vt:lpstr>
      <vt:lpstr>Dus…</vt:lpstr>
      <vt:lpstr>Afronden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Arif de Boer</dc:creator>
  <cp:lastModifiedBy>Arif de Boer</cp:lastModifiedBy>
  <cp:revision>2</cp:revision>
  <dcterms:modified xsi:type="dcterms:W3CDTF">2026-07-15T16:16:08Z</dcterms:modified>
</cp:coreProperties>
</file>