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Shape 92"/>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nl-NL" sz="1200" u="none" cap="none" strike="noStrike">
                <a:solidFill>
                  <a:schemeClr val="dk1"/>
                </a:solidFill>
                <a:latin typeface="Calibri"/>
                <a:ea typeface="Calibri"/>
                <a:cs typeface="Calibri"/>
                <a:sym typeface="Calibri"/>
              </a:rPr>
              <a:t>Ander (langer) filmpje waarin het Milgram experiment nog eens wordt gedaan door Derren Brown: https://www.youtube.com/watch?v=y6GxIuljT3w. Dit filmpje is zonder ondertiteling. </a:t>
            </a:r>
            <a:endParaRPr b="0" i="0" sz="1200" u="none" cap="none" strike="noStrike">
              <a:solidFill>
                <a:schemeClr val="dk1"/>
              </a:solidFill>
              <a:latin typeface="Calibri"/>
              <a:ea typeface="Calibri"/>
              <a:cs typeface="Calibri"/>
              <a:sym typeface="Calibri"/>
            </a:endParaRPr>
          </a:p>
        </p:txBody>
      </p:sp>
      <p:sp>
        <p:nvSpPr>
          <p:cNvPr id="93" name="Shape 93"/>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Shape 99"/>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nl-NL" sz="1200" u="none" cap="none" strike="noStrike">
                <a:solidFill>
                  <a:schemeClr val="dk1"/>
                </a:solidFill>
                <a:latin typeface="Calibri"/>
                <a:ea typeface="Calibri"/>
                <a:cs typeface="Calibri"/>
                <a:sym typeface="Calibri"/>
              </a:rPr>
              <a:t>Uitleg de banaliteit van het kwaad aan de hand van de uitkomsten van het Milgram experiment, en aan de hand van Eichmann. </a:t>
            </a:r>
            <a:endParaRPr b="0" i="0" sz="1200" u="none" cap="none" strike="noStrike">
              <a:solidFill>
                <a:schemeClr val="dk1"/>
              </a:solidFill>
              <a:latin typeface="Calibri"/>
              <a:ea typeface="Calibri"/>
              <a:cs typeface="Calibri"/>
              <a:sym typeface="Calibri"/>
            </a:endParaRPr>
          </a:p>
        </p:txBody>
      </p:sp>
      <p:sp>
        <p:nvSpPr>
          <p:cNvPr id="100" name="Shape 100"/>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Shape 110"/>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nl-NL" sz="1200" u="none" cap="none" strike="noStrike">
                <a:solidFill>
                  <a:schemeClr val="dk1"/>
                </a:solidFill>
                <a:latin typeface="Calibri"/>
                <a:ea typeface="Calibri"/>
                <a:cs typeface="Calibri"/>
                <a:sym typeface="Calibri"/>
              </a:rPr>
              <a:t>Reflectief OLG over de banaliteit van het kwaad. </a:t>
            </a:r>
            <a:endParaRPr/>
          </a:p>
        </p:txBody>
      </p:sp>
      <p:sp>
        <p:nvSpPr>
          <p:cNvPr id="111" name="Shape 111"/>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dia"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verticale tekst"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e titel en tekst"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Shape 80"/>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object"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ekop" type="secHead">
  <p:cSld name="SECTION_HEADER">
    <p:spTree>
      <p:nvGrpSpPr>
        <p:cNvPr id="27" name="Shape 27"/>
        <p:cNvGrpSpPr/>
        <p:nvPr/>
      </p:nvGrpSpPr>
      <p:grpSpPr>
        <a:xfrm>
          <a:off x="0" y="0"/>
          <a:ext cx="0" cy="0"/>
          <a:chOff x="0" y="0"/>
          <a:chExt cx="0" cy="0"/>
        </a:xfrm>
      </p:grpSpPr>
      <p:sp>
        <p:nvSpPr>
          <p:cNvPr id="28" name="Shape 28"/>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van twee"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gelijking"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lleen titel"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Shape 5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eeg"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met bijschrift"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fbeelding met bijschrift"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ECZ-qzrRtQ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5.jpg"/><Relationship Id="rId6" Type="http://schemas.openxmlformats.org/officeDocument/2006/relationships/image" Target="../media/image2.jpg"/><Relationship Id="rId7"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Ethiek</a:t>
            </a:r>
            <a:endParaRPr b="0" i="0" sz="4400" u="none" cap="none" strike="noStrike">
              <a:solidFill>
                <a:schemeClr val="dk1"/>
              </a:solidFill>
              <a:latin typeface="Calibri"/>
              <a:ea typeface="Calibri"/>
              <a:cs typeface="Calibri"/>
              <a:sym typeface="Calibri"/>
            </a:endParaRPr>
          </a:p>
        </p:txBody>
      </p:sp>
      <p:sp>
        <p:nvSpPr>
          <p:cNvPr id="89" name="Shape 8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rPr b="0" i="0" lang="nl-NL" sz="3200" u="none" cap="none" strike="noStrike">
                <a:solidFill>
                  <a:srgbClr val="888888"/>
                </a:solidFill>
                <a:latin typeface="Calibri"/>
                <a:ea typeface="Calibri"/>
                <a:cs typeface="Calibri"/>
                <a:sym typeface="Calibri"/>
              </a:rPr>
              <a:t>Wat is ‘het kwaad’ eigenlijk?</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Het Milgram experiment</a:t>
            </a:r>
            <a:endParaRPr/>
          </a:p>
        </p:txBody>
      </p:sp>
      <p:sp>
        <p:nvSpPr>
          <p:cNvPr id="96" name="Shape 96"/>
          <p:cNvSpPr txBox="1"/>
          <p:nvPr>
            <p:ph idx="1" type="body"/>
          </p:nvPr>
        </p:nvSpPr>
        <p:spPr>
          <a:xfrm>
            <a:off x="457200" y="1340768"/>
            <a:ext cx="843528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720"/>
              <a:buFont typeface="Arial"/>
              <a:buChar char="•"/>
            </a:pPr>
            <a:r>
              <a:rPr b="0" i="0" lang="nl-NL" sz="2720" u="none" cap="none" strike="noStrike">
                <a:solidFill>
                  <a:schemeClr val="dk1"/>
                </a:solidFill>
                <a:latin typeface="Calibri"/>
                <a:ea typeface="Calibri"/>
                <a:cs typeface="Calibri"/>
                <a:sym typeface="Calibri"/>
              </a:rPr>
              <a:t>Vraag 2</a:t>
            </a:r>
            <a:endParaRPr/>
          </a:p>
          <a:p>
            <a:pPr indent="-285750" lvl="1" marL="742950" marR="0" rtl="0" algn="l">
              <a:lnSpc>
                <a:spcPct val="80000"/>
              </a:lnSpc>
              <a:spcBef>
                <a:spcPts val="476"/>
              </a:spcBef>
              <a:spcAft>
                <a:spcPts val="0"/>
              </a:spcAft>
              <a:buClr>
                <a:schemeClr val="dk1"/>
              </a:buClr>
              <a:buSzPts val="2380"/>
              <a:buFont typeface="Arial"/>
              <a:buChar char="–"/>
            </a:pPr>
            <a:r>
              <a:rPr b="0" i="0" lang="nl-NL" sz="2380" u="none" cap="none" strike="noStrike">
                <a:solidFill>
                  <a:schemeClr val="dk1"/>
                </a:solidFill>
                <a:latin typeface="Calibri"/>
                <a:ea typeface="Calibri"/>
                <a:cs typeface="Calibri"/>
                <a:sym typeface="Calibri"/>
              </a:rPr>
              <a:t>We lezen de uitleg in het werkboek (havo) op p. 30 (Cogito)</a:t>
            </a:r>
            <a:endParaRPr b="0" i="0" sz="2380" u="none" cap="none" strike="noStrike">
              <a:solidFill>
                <a:schemeClr val="dk1"/>
              </a:solidFill>
              <a:latin typeface="Calibri"/>
              <a:ea typeface="Calibri"/>
              <a:cs typeface="Calibri"/>
              <a:sym typeface="Calibri"/>
            </a:endParaRPr>
          </a:p>
          <a:p>
            <a:pPr indent="-285750" lvl="1" marL="742950" marR="0" rtl="0" algn="l">
              <a:lnSpc>
                <a:spcPct val="80000"/>
              </a:lnSpc>
              <a:spcBef>
                <a:spcPts val="476"/>
              </a:spcBef>
              <a:spcAft>
                <a:spcPts val="0"/>
              </a:spcAft>
              <a:buClr>
                <a:schemeClr val="dk1"/>
              </a:buClr>
              <a:buSzPts val="2380"/>
              <a:buFont typeface="Arial"/>
              <a:buChar char="–"/>
            </a:pPr>
            <a:r>
              <a:rPr b="0" i="0" lang="nl-NL" sz="2380" u="none" cap="none" strike="noStrike">
                <a:solidFill>
                  <a:schemeClr val="dk1"/>
                </a:solidFill>
                <a:latin typeface="Calibri"/>
                <a:ea typeface="Calibri"/>
                <a:cs typeface="Calibri"/>
                <a:sym typeface="Calibri"/>
              </a:rPr>
              <a:t>En kijken dan deze </a:t>
            </a:r>
            <a:r>
              <a:rPr b="0" i="0" lang="nl-NL" sz="2380" u="sng" cap="none" strike="noStrike">
                <a:solidFill>
                  <a:schemeClr val="hlink"/>
                </a:solidFill>
                <a:latin typeface="Calibri"/>
                <a:ea typeface="Calibri"/>
                <a:cs typeface="Calibri"/>
                <a:sym typeface="Calibri"/>
                <a:hlinkClick r:id="rId3"/>
              </a:rPr>
              <a:t>trailer</a:t>
            </a:r>
            <a:r>
              <a:rPr b="0" i="0" lang="nl-NL" sz="2380" u="none" cap="none" strike="noStrike">
                <a:solidFill>
                  <a:schemeClr val="dk1"/>
                </a:solidFill>
                <a:latin typeface="Calibri"/>
                <a:ea typeface="Calibri"/>
                <a:cs typeface="Calibri"/>
                <a:sym typeface="Calibri"/>
              </a:rPr>
              <a:t>.</a:t>
            </a:r>
            <a:endParaRPr/>
          </a:p>
          <a:p>
            <a:pPr indent="-285750" lvl="1" marL="742950" marR="0" rtl="0" algn="l">
              <a:lnSpc>
                <a:spcPct val="80000"/>
              </a:lnSpc>
              <a:spcBef>
                <a:spcPts val="476"/>
              </a:spcBef>
              <a:spcAft>
                <a:spcPts val="0"/>
              </a:spcAft>
              <a:buClr>
                <a:schemeClr val="dk1"/>
              </a:buClr>
              <a:buSzPts val="2380"/>
              <a:buFont typeface="Arial"/>
              <a:buChar char="–"/>
            </a:pPr>
            <a:r>
              <a:rPr b="0" i="0" lang="nl-NL" sz="2380" u="none" cap="none" strike="noStrike">
                <a:solidFill>
                  <a:schemeClr val="dk1"/>
                </a:solidFill>
                <a:latin typeface="Calibri"/>
                <a:ea typeface="Calibri"/>
                <a:cs typeface="Calibri"/>
                <a:sym typeface="Calibri"/>
              </a:rPr>
              <a:t>Beantwoord nu deze vragen (in je schrift):</a:t>
            </a:r>
            <a:endParaRPr/>
          </a:p>
          <a:p>
            <a:pPr indent="-514350" lvl="1" marL="971550" marR="0" rtl="0" algn="l">
              <a:lnSpc>
                <a:spcPct val="80000"/>
              </a:lnSpc>
              <a:spcBef>
                <a:spcPts val="476"/>
              </a:spcBef>
              <a:spcAft>
                <a:spcPts val="0"/>
              </a:spcAft>
              <a:buClr>
                <a:schemeClr val="dk1"/>
              </a:buClr>
              <a:buSzPts val="2380"/>
              <a:buFont typeface="Calibri"/>
              <a:buAutoNum type="alphaLcParenR"/>
            </a:pPr>
            <a:r>
              <a:rPr b="0" i="0" lang="nl-NL" sz="2380" u="none" cap="none" strike="noStrike">
                <a:solidFill>
                  <a:schemeClr val="dk1"/>
                </a:solidFill>
                <a:latin typeface="Calibri"/>
                <a:ea typeface="Calibri"/>
                <a:cs typeface="Calibri"/>
                <a:sym typeface="Calibri"/>
              </a:rPr>
              <a:t>Kun je verklaren dat de meerderheid van de mensen doorgaat met het toedienen van de stroomstoten, ondanks dat ze de persoon in de andere kamer horen schreeuwen van de pijn?</a:t>
            </a:r>
            <a:endParaRPr/>
          </a:p>
          <a:p>
            <a:pPr indent="-514350" lvl="1" marL="971550" marR="0" rtl="0" algn="l">
              <a:lnSpc>
                <a:spcPct val="80000"/>
              </a:lnSpc>
              <a:spcBef>
                <a:spcPts val="476"/>
              </a:spcBef>
              <a:spcAft>
                <a:spcPts val="0"/>
              </a:spcAft>
              <a:buClr>
                <a:schemeClr val="dk1"/>
              </a:buClr>
              <a:buSzPts val="2380"/>
              <a:buFont typeface="Calibri"/>
              <a:buAutoNum type="alphaLcParenR"/>
            </a:pPr>
            <a:r>
              <a:rPr b="0" i="0" lang="nl-NL" sz="2380" u="none" cap="none" strike="noStrike">
                <a:solidFill>
                  <a:schemeClr val="dk1"/>
                </a:solidFill>
                <a:latin typeface="Calibri"/>
                <a:ea typeface="Calibri"/>
                <a:cs typeface="Calibri"/>
                <a:sym typeface="Calibri"/>
              </a:rPr>
              <a:t>Verbaast de uitkomst van het experiment je? Hoe denk je dat je zelf gehandeld zou hebben?</a:t>
            </a:r>
            <a:endParaRPr/>
          </a:p>
          <a:p>
            <a:pPr indent="-514350" lvl="1" marL="971550" marR="0" rtl="0" algn="l">
              <a:lnSpc>
                <a:spcPct val="80000"/>
              </a:lnSpc>
              <a:spcBef>
                <a:spcPts val="476"/>
              </a:spcBef>
              <a:spcAft>
                <a:spcPts val="0"/>
              </a:spcAft>
              <a:buClr>
                <a:schemeClr val="dk1"/>
              </a:buClr>
              <a:buSzPts val="2380"/>
              <a:buFont typeface="Calibri"/>
              <a:buAutoNum type="alphaLcParenR"/>
            </a:pPr>
            <a:r>
              <a:rPr b="0" i="0" lang="nl-NL" sz="2380" u="none" cap="none" strike="noStrike">
                <a:solidFill>
                  <a:schemeClr val="dk1"/>
                </a:solidFill>
                <a:latin typeface="Calibri"/>
                <a:ea typeface="Calibri"/>
                <a:cs typeface="Calibri"/>
                <a:sym typeface="Calibri"/>
              </a:rPr>
              <a:t>Ondanks de belangrijke informatie die het Milgram-experiment opleverde over gehoorzaamheid, werd het experiment zélf ter discussie gesteld. Vind je dat je proefpersonen mee mag laten doen aan zo’n soort experiment? Op welke manier zouden zij hierdoor geschaad kunnen worden?</a:t>
            </a:r>
            <a:endParaRPr/>
          </a:p>
          <a:p>
            <a:pPr indent="-170180" lvl="0" marL="342900" marR="0" rtl="0" algn="l">
              <a:lnSpc>
                <a:spcPct val="80000"/>
              </a:lnSpc>
              <a:spcBef>
                <a:spcPts val="544"/>
              </a:spcBef>
              <a:spcAft>
                <a:spcPts val="0"/>
              </a:spcAft>
              <a:buClr>
                <a:schemeClr val="dk1"/>
              </a:buClr>
              <a:buSzPts val="2720"/>
              <a:buFont typeface="Arial"/>
              <a:buNone/>
            </a:pPr>
            <a:r>
              <a:t/>
            </a:r>
            <a:endParaRPr b="0" i="0" sz="272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Hannah Arendt</a:t>
            </a:r>
            <a:endParaRPr b="0" i="0" sz="4400" u="none" cap="none" strike="noStrike">
              <a:solidFill>
                <a:schemeClr val="dk1"/>
              </a:solidFill>
              <a:latin typeface="Calibri"/>
              <a:ea typeface="Calibri"/>
              <a:cs typeface="Calibri"/>
              <a:sym typeface="Calibri"/>
            </a:endParaRPr>
          </a:p>
        </p:txBody>
      </p:sp>
      <p:pic>
        <p:nvPicPr>
          <p:cNvPr descr="arendt_klein.png" id="103" name="Shape 103"/>
          <p:cNvPicPr preferRelativeResize="0"/>
          <p:nvPr>
            <p:ph idx="1" type="body"/>
          </p:nvPr>
        </p:nvPicPr>
        <p:blipFill rotWithShape="1">
          <a:blip r:embed="rId3">
            <a:alphaModFix/>
          </a:blip>
          <a:srcRect b="0" l="0" r="0" t="0"/>
          <a:stretch/>
        </p:blipFill>
        <p:spPr>
          <a:xfrm>
            <a:off x="177378" y="1338634"/>
            <a:ext cx="5258718" cy="5258718"/>
          </a:xfrm>
          <a:prstGeom prst="rect">
            <a:avLst/>
          </a:prstGeom>
          <a:noFill/>
          <a:ln>
            <a:noFill/>
          </a:ln>
        </p:spPr>
      </p:pic>
      <p:pic>
        <p:nvPicPr>
          <p:cNvPr descr="Adolf_Eichmann_at_Trial1961.jpg" id="104" name="Shape 104"/>
          <p:cNvPicPr preferRelativeResize="0"/>
          <p:nvPr/>
        </p:nvPicPr>
        <p:blipFill rotWithShape="1">
          <a:blip r:embed="rId4">
            <a:alphaModFix/>
          </a:blip>
          <a:srcRect b="0" l="0" r="0" t="0"/>
          <a:stretch/>
        </p:blipFill>
        <p:spPr>
          <a:xfrm>
            <a:off x="5617005" y="4077072"/>
            <a:ext cx="1691299" cy="2498798"/>
          </a:xfrm>
          <a:prstGeom prst="rect">
            <a:avLst/>
          </a:prstGeom>
          <a:noFill/>
          <a:ln>
            <a:noFill/>
          </a:ln>
        </p:spPr>
      </p:pic>
      <p:pic>
        <p:nvPicPr>
          <p:cNvPr descr="banaliteit van het kwaad.jpg" id="105" name="Shape 105"/>
          <p:cNvPicPr preferRelativeResize="0"/>
          <p:nvPr/>
        </p:nvPicPr>
        <p:blipFill rotWithShape="1">
          <a:blip r:embed="rId5">
            <a:alphaModFix/>
          </a:blip>
          <a:srcRect b="0" l="0" r="0" t="0"/>
          <a:stretch/>
        </p:blipFill>
        <p:spPr>
          <a:xfrm>
            <a:off x="7416824" y="4005064"/>
            <a:ext cx="1619672" cy="2569880"/>
          </a:xfrm>
          <a:prstGeom prst="rect">
            <a:avLst/>
          </a:prstGeom>
          <a:noFill/>
          <a:ln>
            <a:noFill/>
          </a:ln>
        </p:spPr>
      </p:pic>
      <p:pic>
        <p:nvPicPr>
          <p:cNvPr descr="banaliteit van het kwaad 2.jpg" id="106" name="Shape 106"/>
          <p:cNvPicPr preferRelativeResize="0"/>
          <p:nvPr/>
        </p:nvPicPr>
        <p:blipFill rotWithShape="1">
          <a:blip r:embed="rId6">
            <a:alphaModFix/>
          </a:blip>
          <a:srcRect b="0" l="0" r="0" t="0"/>
          <a:stretch/>
        </p:blipFill>
        <p:spPr>
          <a:xfrm>
            <a:off x="5652120" y="1322766"/>
            <a:ext cx="3384376" cy="2538282"/>
          </a:xfrm>
          <a:prstGeom prst="rect">
            <a:avLst/>
          </a:prstGeom>
          <a:noFill/>
          <a:ln>
            <a:noFill/>
          </a:ln>
        </p:spPr>
      </p:pic>
      <p:pic>
        <p:nvPicPr>
          <p:cNvPr descr="hannah arendt.jpg" id="107" name="Shape 107"/>
          <p:cNvPicPr preferRelativeResize="0"/>
          <p:nvPr/>
        </p:nvPicPr>
        <p:blipFill rotWithShape="1">
          <a:blip r:embed="rId7">
            <a:alphaModFix/>
          </a:blip>
          <a:srcRect b="0" l="0" r="0" t="0"/>
          <a:stretch/>
        </p:blipFill>
        <p:spPr>
          <a:xfrm>
            <a:off x="3779912" y="4149080"/>
            <a:ext cx="1440160" cy="188837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De banaliteit van het kwaad</a:t>
            </a:r>
            <a:endParaRPr b="0" i="0" sz="4400" u="none" cap="none" strike="noStrike">
              <a:solidFill>
                <a:schemeClr val="dk1"/>
              </a:solidFill>
              <a:latin typeface="Calibri"/>
              <a:ea typeface="Calibri"/>
              <a:cs typeface="Calibri"/>
              <a:sym typeface="Calibri"/>
            </a:endParaRPr>
          </a:p>
        </p:txBody>
      </p:sp>
      <p:sp>
        <p:nvSpPr>
          <p:cNvPr id="114" name="Shape 1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Waar kom je dit nog meer tegen?</a:t>
            </a:r>
            <a:endParaRPr/>
          </a:p>
          <a:p>
            <a:pPr indent="-342900" lvl="0" marL="342900" marR="0" rtl="0" algn="l">
              <a:spcBef>
                <a:spcPts val="64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Maak je jezelf er ook wel eens schuldig aan? Zo ja, wanneer en hoe?</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Wat zou je kunnen doen om dat te voorkomen?</a:t>
            </a:r>
            <a:endParaRPr/>
          </a:p>
          <a:p>
            <a:pPr indent="-342900" lvl="0" marL="342900" marR="0" rtl="0" algn="l">
              <a:spcBef>
                <a:spcPts val="64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Wat heb je nu geleerd over ‘het kwaad’?</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