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0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CB3A80B-E314-4FE3-99E4-86871E02307D}" type="datetimeFigureOut">
              <a:rPr lang="nl-NL" smtClean="0"/>
              <a:t>6-7-2020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CB3A80B-E314-4FE3-99E4-86871E02307D}" type="datetimeFigureOut">
              <a:rPr lang="nl-NL" smtClean="0"/>
              <a:t>6-7-2020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CB3A80B-E314-4FE3-99E4-86871E02307D}" type="datetimeFigureOut">
              <a:rPr lang="nl-NL" smtClean="0"/>
              <a:t>6-7-2020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B3A80B-E314-4FE3-99E4-86871E02307D}" type="datetimeFigureOut">
              <a:rPr lang="nl-NL" smtClean="0"/>
              <a:t>6-7-2020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CB3A80B-E314-4FE3-99E4-86871E02307D}" type="datetimeFigureOut">
              <a:rPr lang="nl-NL" smtClean="0"/>
              <a:t>6-7-2020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CB3A80B-E314-4FE3-99E4-86871E02307D}" type="datetimeFigureOut">
              <a:rPr lang="nl-NL" smtClean="0"/>
              <a:t>6-7-2020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A0371AB-6A98-4624-A1B4-A561CBBB082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3A80B-E314-4FE3-99E4-86871E02307D}" type="datetimeFigureOut">
              <a:rPr lang="nl-NL" smtClean="0"/>
              <a:t>6-7-2020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371AB-6A98-4624-A1B4-A561CBBB0824}"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vpro.nl/speel~VPRO_1121363~beperkt-houdbaa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yZ8pPVCrp_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crTX6x_qp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Go3G06A_vlADe"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02679" y="630014"/>
            <a:ext cx="5486400" cy="566738"/>
          </a:xfrm>
        </p:spPr>
        <p:txBody>
          <a:bodyPr>
            <a:normAutofit fontScale="90000"/>
          </a:bodyPr>
          <a:lstStyle/>
          <a:p>
            <a:pPr algn="ctr"/>
            <a:r>
              <a:rPr lang="nl-NL" sz="3600" b="1" dirty="0"/>
              <a:t>Vrijheid</a:t>
            </a:r>
          </a:p>
        </p:txBody>
      </p:sp>
      <p:pic>
        <p:nvPicPr>
          <p:cNvPr id="7" name="Tijdelijke aanduiding voor afbeelding 6" descr="vrijheid.jpg"/>
          <p:cNvPicPr>
            <a:picLocks noGrp="1" noChangeAspect="1"/>
          </p:cNvPicPr>
          <p:nvPr>
            <p:ph type="pic" idx="1"/>
          </p:nvPr>
        </p:nvPicPr>
        <p:blipFill>
          <a:blip r:embed="rId2" cstate="print"/>
          <a:srcRect t="17422" b="17422"/>
          <a:stretch>
            <a:fillRect/>
          </a:stretch>
        </p:blipFill>
        <p:spPr>
          <a:xfrm>
            <a:off x="1813070" y="1333211"/>
            <a:ext cx="5486400" cy="4114800"/>
          </a:xfrm>
        </p:spPr>
      </p:pic>
      <p:sp>
        <p:nvSpPr>
          <p:cNvPr id="6" name="Tijdelijke aanduiding voor tekst 5"/>
          <p:cNvSpPr>
            <a:spLocks noGrp="1"/>
          </p:cNvSpPr>
          <p:nvPr>
            <p:ph type="body" sz="half" idx="2"/>
          </p:nvPr>
        </p:nvSpPr>
        <p:spPr>
          <a:xfrm>
            <a:off x="1792288" y="5685993"/>
            <a:ext cx="5486400" cy="804862"/>
          </a:xfrm>
        </p:spPr>
        <p:txBody>
          <a:bodyPr>
            <a:normAutofit/>
          </a:bodyPr>
          <a:lstStyle/>
          <a:p>
            <a:pPr algn="ctr"/>
            <a:r>
              <a:rPr lang="nl-NL" sz="2400" dirty="0" err="1"/>
              <a:t>Jean-Paul</a:t>
            </a:r>
            <a:r>
              <a:rPr lang="nl-NL" sz="2400" dirty="0"/>
              <a:t> </a:t>
            </a:r>
            <a:r>
              <a:rPr lang="nl-NL" sz="2400" dirty="0" err="1"/>
              <a:t>Sartre</a:t>
            </a:r>
            <a:r>
              <a:rPr lang="nl-NL" sz="2400" dirty="0"/>
              <a:t>, Michel </a:t>
            </a:r>
            <a:r>
              <a:rPr lang="nl-NL" sz="2400" dirty="0" err="1"/>
              <a:t>Foucault</a:t>
            </a:r>
            <a:endParaRPr lang="nl-NL"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347" y="908722"/>
            <a:ext cx="4451212" cy="882469"/>
          </a:xfrm>
        </p:spPr>
        <p:txBody>
          <a:bodyPr>
            <a:normAutofit/>
          </a:bodyPr>
          <a:lstStyle/>
          <a:p>
            <a:r>
              <a:rPr lang="nl-NL" sz="2400" dirty="0"/>
              <a:t>De werking van het </a:t>
            </a:r>
            <a:r>
              <a:rPr lang="nl-NL" sz="2400" dirty="0" err="1"/>
              <a:t>panopticon</a:t>
            </a:r>
            <a:endParaRPr lang="nl-NL" sz="2400" dirty="0"/>
          </a:p>
        </p:txBody>
      </p:sp>
      <p:pic>
        <p:nvPicPr>
          <p:cNvPr id="4098" name="Picture 2" descr="http://1.bp.blogspot.com/-2J8wlHr58lM/VWh0q9EDRXI/AAAAAAAAB5M/WxhNLkBzKM4/s1600/panopticon%2B%2Bpointsdactu-dot-org.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25242" r="25242"/>
          <a:stretch>
            <a:fillRect/>
          </a:stretch>
        </p:blipFill>
        <p:spPr bwMode="auto">
          <a:xfrm>
            <a:off x="5746173" y="1250086"/>
            <a:ext cx="2618510" cy="495710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p:cNvSpPr>
            <a:spLocks noGrp="1"/>
          </p:cNvSpPr>
          <p:nvPr>
            <p:ph type="body" sz="half" idx="2"/>
          </p:nvPr>
        </p:nvSpPr>
        <p:spPr>
          <a:xfrm>
            <a:off x="685347" y="2204864"/>
            <a:ext cx="4451212" cy="3376134"/>
          </a:xfrm>
        </p:spPr>
        <p:txBody>
          <a:bodyPr>
            <a:normAutofit lnSpcReduction="10000"/>
          </a:bodyPr>
          <a:lstStyle/>
          <a:p>
            <a:endParaRPr lang="nl-NL" dirty="0"/>
          </a:p>
          <a:p>
            <a:r>
              <a:rPr lang="nl-NL" sz="2000" dirty="0">
                <a:latin typeface="+mj-lt"/>
              </a:rPr>
              <a:t>De gevangenen hebben het gevoel dat ze constant bekeken (kunnen) worden</a:t>
            </a:r>
          </a:p>
          <a:p>
            <a:endParaRPr lang="nl-NL" sz="2000" dirty="0">
              <a:latin typeface="+mj-lt"/>
            </a:endParaRPr>
          </a:p>
          <a:p>
            <a:r>
              <a:rPr lang="nl-NL" sz="2000" dirty="0">
                <a:latin typeface="+mj-lt"/>
              </a:rPr>
              <a:t>Daardoor passen ze hun gedrag aan </a:t>
            </a:r>
            <a:r>
              <a:rPr lang="nl-NL" sz="2000" dirty="0" err="1">
                <a:latin typeface="+mj-lt"/>
              </a:rPr>
              <a:t>aan</a:t>
            </a:r>
            <a:r>
              <a:rPr lang="nl-NL" sz="2000" dirty="0">
                <a:latin typeface="+mj-lt"/>
              </a:rPr>
              <a:t> de verwachtingen van de bewaker</a:t>
            </a:r>
          </a:p>
          <a:p>
            <a:endParaRPr lang="nl-NL" sz="2000" dirty="0">
              <a:latin typeface="+mj-lt"/>
            </a:endParaRPr>
          </a:p>
          <a:p>
            <a:r>
              <a:rPr lang="nl-NL" sz="2000" dirty="0">
                <a:latin typeface="+mj-lt"/>
              </a:rPr>
              <a:t>Als een gevangene na lange tijd het </a:t>
            </a:r>
            <a:r>
              <a:rPr lang="nl-NL" sz="2000" dirty="0" err="1">
                <a:latin typeface="+mj-lt"/>
              </a:rPr>
              <a:t>panopticon</a:t>
            </a:r>
            <a:r>
              <a:rPr lang="nl-NL" sz="2000" dirty="0">
                <a:latin typeface="+mj-lt"/>
              </a:rPr>
              <a:t> verlaat is hij zo gewend aan de blik van de bewaker dat hij zijn gedrag daar nog steeds aan aanpast. </a:t>
            </a:r>
          </a:p>
          <a:p>
            <a:endParaRPr lang="nl-NL" dirty="0"/>
          </a:p>
        </p:txBody>
      </p:sp>
    </p:spTree>
    <p:extLst>
      <p:ext uri="{BB962C8B-B14F-4D97-AF65-F5344CB8AC3E}">
        <p14:creationId xmlns:p14="http://schemas.microsoft.com/office/powerpoint/2010/main" val="3713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1979" y="692698"/>
            <a:ext cx="4451212" cy="738453"/>
          </a:xfrm>
        </p:spPr>
        <p:txBody>
          <a:bodyPr>
            <a:normAutofit/>
          </a:bodyPr>
          <a:lstStyle/>
          <a:p>
            <a:r>
              <a:rPr lang="nl-NL" sz="2400" dirty="0"/>
              <a:t>Het </a:t>
            </a:r>
            <a:r>
              <a:rPr lang="nl-NL" sz="2400" dirty="0" err="1"/>
              <a:t>panopticon</a:t>
            </a:r>
            <a:r>
              <a:rPr lang="nl-NL" sz="2400" dirty="0"/>
              <a:t> volgens </a:t>
            </a:r>
            <a:r>
              <a:rPr lang="nl-NL" sz="2400" dirty="0" err="1"/>
              <a:t>Foucault</a:t>
            </a:r>
            <a:endParaRPr lang="nl-NL" sz="2400" dirty="0"/>
          </a:p>
        </p:txBody>
      </p:sp>
      <p:pic>
        <p:nvPicPr>
          <p:cNvPr id="5" name="Tijdelijke aanduiding voor inhoud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461" r="20461"/>
          <a:stretch>
            <a:fillRect/>
          </a:stretch>
        </p:blipFill>
        <p:spPr>
          <a:xfrm>
            <a:off x="6151612" y="1097214"/>
            <a:ext cx="2026034" cy="4912822"/>
          </a:xfrm>
        </p:spPr>
      </p:pic>
      <p:sp>
        <p:nvSpPr>
          <p:cNvPr id="4" name="Tijdelijke aanduiding voor tekst 3"/>
          <p:cNvSpPr>
            <a:spLocks noGrp="1"/>
          </p:cNvSpPr>
          <p:nvPr>
            <p:ph type="body" sz="half" idx="2"/>
          </p:nvPr>
        </p:nvSpPr>
        <p:spPr>
          <a:xfrm>
            <a:off x="685346" y="1911927"/>
            <a:ext cx="4534725" cy="3983718"/>
          </a:xfrm>
        </p:spPr>
        <p:txBody>
          <a:bodyPr>
            <a:noAutofit/>
          </a:bodyPr>
          <a:lstStyle/>
          <a:p>
            <a:pPr>
              <a:spcBef>
                <a:spcPts val="0"/>
              </a:spcBef>
              <a:spcAft>
                <a:spcPts val="0"/>
              </a:spcAft>
            </a:pPr>
            <a:r>
              <a:rPr lang="nl-NL" sz="2000" dirty="0">
                <a:latin typeface="+mj-lt"/>
              </a:rPr>
              <a:t>De macht ligt niet bij een persoon (bewaker) maar bij het systeem als geheel</a:t>
            </a:r>
          </a:p>
          <a:p>
            <a:pPr>
              <a:spcBef>
                <a:spcPts val="0"/>
              </a:spcBef>
              <a:spcAft>
                <a:spcPts val="0"/>
              </a:spcAft>
            </a:pPr>
            <a:endParaRPr lang="nl-NL" sz="2000" dirty="0">
              <a:latin typeface="+mj-lt"/>
            </a:endParaRPr>
          </a:p>
          <a:p>
            <a:pPr>
              <a:spcBef>
                <a:spcPts val="0"/>
              </a:spcBef>
              <a:spcAft>
                <a:spcPts val="0"/>
              </a:spcAft>
            </a:pPr>
            <a:r>
              <a:rPr lang="nl-NL" sz="2000" dirty="0">
                <a:latin typeface="+mj-lt"/>
              </a:rPr>
              <a:t>Wij (mensen) zijn gevangen in dit soort systemen. Er wordt aan alle kanten macht </a:t>
            </a:r>
          </a:p>
          <a:p>
            <a:pPr>
              <a:spcBef>
                <a:spcPts val="0"/>
              </a:spcBef>
              <a:spcAft>
                <a:spcPts val="0"/>
              </a:spcAft>
            </a:pPr>
            <a:r>
              <a:rPr lang="nl-NL" sz="2000" dirty="0">
                <a:latin typeface="+mj-lt"/>
              </a:rPr>
              <a:t>over ons uitgeoefend. </a:t>
            </a:r>
          </a:p>
          <a:p>
            <a:pPr>
              <a:spcBef>
                <a:spcPts val="0"/>
              </a:spcBef>
              <a:spcAft>
                <a:spcPts val="0"/>
              </a:spcAft>
            </a:pPr>
            <a:endParaRPr lang="nl-NL" sz="2000" dirty="0">
              <a:latin typeface="+mj-lt"/>
            </a:endParaRPr>
          </a:p>
          <a:p>
            <a:pPr>
              <a:spcBef>
                <a:spcPts val="0"/>
              </a:spcBef>
              <a:spcAft>
                <a:spcPts val="0"/>
              </a:spcAft>
            </a:pPr>
            <a:r>
              <a:rPr lang="nl-NL" sz="2000" dirty="0">
                <a:latin typeface="+mj-lt"/>
              </a:rPr>
              <a:t>Deze vorm van macht heet </a:t>
            </a:r>
          </a:p>
          <a:p>
            <a:pPr>
              <a:spcBef>
                <a:spcPts val="0"/>
              </a:spcBef>
              <a:spcAft>
                <a:spcPts val="0"/>
              </a:spcAft>
            </a:pPr>
            <a:r>
              <a:rPr lang="nl-NL" sz="2000" b="1" dirty="0">
                <a:latin typeface="+mj-lt"/>
              </a:rPr>
              <a:t>disciplinerende macht</a:t>
            </a:r>
            <a:r>
              <a:rPr lang="nl-NL" sz="2000" dirty="0">
                <a:latin typeface="+mj-lt"/>
              </a:rPr>
              <a:t>.</a:t>
            </a:r>
          </a:p>
          <a:p>
            <a:pPr>
              <a:spcBef>
                <a:spcPts val="0"/>
              </a:spcBef>
              <a:spcAft>
                <a:spcPts val="0"/>
              </a:spcAft>
            </a:pPr>
            <a:endParaRPr lang="nl-NL" sz="2000" dirty="0">
              <a:latin typeface="+mj-lt"/>
            </a:endParaRPr>
          </a:p>
          <a:p>
            <a:pPr>
              <a:spcBef>
                <a:spcPts val="0"/>
              </a:spcBef>
              <a:spcAft>
                <a:spcPts val="0"/>
              </a:spcAft>
            </a:pPr>
            <a:r>
              <a:rPr lang="nl-NL" sz="2000" dirty="0">
                <a:latin typeface="+mj-lt"/>
              </a:rPr>
              <a:t>Het ultieme doel van dergelijke systemen is </a:t>
            </a:r>
            <a:r>
              <a:rPr lang="nl-NL" sz="2000" b="1" dirty="0">
                <a:latin typeface="+mj-lt"/>
              </a:rPr>
              <a:t>zelfdisciplinering</a:t>
            </a:r>
            <a:r>
              <a:rPr lang="nl-NL" sz="2000" dirty="0">
                <a:latin typeface="+mj-lt"/>
              </a:rPr>
              <a:t>. </a:t>
            </a:r>
          </a:p>
        </p:txBody>
      </p:sp>
    </p:spTree>
    <p:extLst>
      <p:ext uri="{BB962C8B-B14F-4D97-AF65-F5344CB8AC3E}">
        <p14:creationId xmlns:p14="http://schemas.microsoft.com/office/powerpoint/2010/main" val="321619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153" y="470234"/>
            <a:ext cx="4451212" cy="1170501"/>
          </a:xfrm>
        </p:spPr>
        <p:txBody>
          <a:bodyPr>
            <a:normAutofit/>
          </a:bodyPr>
          <a:lstStyle/>
          <a:p>
            <a:r>
              <a:rPr lang="nl-NL" sz="2400" dirty="0"/>
              <a:t>Het </a:t>
            </a:r>
            <a:r>
              <a:rPr lang="nl-NL" sz="2400" dirty="0" err="1"/>
              <a:t>panopticon</a:t>
            </a:r>
            <a:r>
              <a:rPr lang="nl-NL" sz="2400" dirty="0"/>
              <a:t> en de maatschappij</a:t>
            </a:r>
          </a:p>
        </p:txBody>
      </p:sp>
      <p:pic>
        <p:nvPicPr>
          <p:cNvPr id="5" name="Tijdelijke aanduiding voor inhoud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0461" r="20461"/>
          <a:stretch>
            <a:fillRect/>
          </a:stretch>
        </p:blipFill>
        <p:spPr>
          <a:xfrm>
            <a:off x="6172394" y="1000232"/>
            <a:ext cx="2067596" cy="4912822"/>
          </a:xfrm>
        </p:spPr>
      </p:pic>
      <p:sp>
        <p:nvSpPr>
          <p:cNvPr id="4" name="Tijdelijke aanduiding voor tekst 3"/>
          <p:cNvSpPr>
            <a:spLocks noGrp="1"/>
          </p:cNvSpPr>
          <p:nvPr>
            <p:ph type="body" sz="half" idx="2"/>
          </p:nvPr>
        </p:nvSpPr>
        <p:spPr>
          <a:xfrm>
            <a:off x="678153" y="2024755"/>
            <a:ext cx="4451212" cy="3376134"/>
          </a:xfrm>
        </p:spPr>
        <p:txBody>
          <a:bodyPr>
            <a:normAutofit fontScale="92500" lnSpcReduction="20000"/>
          </a:bodyPr>
          <a:lstStyle/>
          <a:p>
            <a:endParaRPr lang="nl-NL" dirty="0"/>
          </a:p>
          <a:p>
            <a:pPr>
              <a:spcBef>
                <a:spcPts val="0"/>
              </a:spcBef>
              <a:spcAft>
                <a:spcPts val="0"/>
              </a:spcAft>
            </a:pPr>
            <a:r>
              <a:rPr lang="nl-NL" sz="2000" dirty="0">
                <a:latin typeface="+mj-lt"/>
              </a:rPr>
              <a:t>Wij zijn zelf de gevangenen!</a:t>
            </a:r>
          </a:p>
          <a:p>
            <a:endParaRPr lang="nl-NL" sz="2000" dirty="0">
              <a:latin typeface="+mj-lt"/>
            </a:endParaRPr>
          </a:p>
          <a:p>
            <a:r>
              <a:rPr lang="nl-NL" sz="2000" dirty="0">
                <a:latin typeface="+mj-lt"/>
              </a:rPr>
              <a:t>Omdat we bang zijn dat we bekeken worden gedragen we ons ‘normaal’ (</a:t>
            </a:r>
            <a:r>
              <a:rPr lang="nl-NL" sz="2000" b="1" dirty="0">
                <a:latin typeface="+mj-lt"/>
              </a:rPr>
              <a:t>normalisering</a:t>
            </a:r>
            <a:r>
              <a:rPr lang="nl-NL" sz="2000" dirty="0">
                <a:latin typeface="+mj-lt"/>
              </a:rPr>
              <a:t>).</a:t>
            </a:r>
          </a:p>
          <a:p>
            <a:endParaRPr lang="nl-NL" sz="2000" dirty="0">
              <a:latin typeface="+mj-lt"/>
            </a:endParaRPr>
          </a:p>
          <a:p>
            <a:r>
              <a:rPr lang="nl-NL" sz="2000" dirty="0">
                <a:latin typeface="+mj-lt"/>
              </a:rPr>
              <a:t>Zelfs als we alleen zijn hebben we het gevoel dat we ons zo willen gedragen (</a:t>
            </a:r>
            <a:r>
              <a:rPr lang="nl-NL" sz="2000" b="1" dirty="0">
                <a:latin typeface="+mj-lt"/>
              </a:rPr>
              <a:t>zelfdisciplinering</a:t>
            </a:r>
            <a:r>
              <a:rPr lang="nl-NL" sz="2000" dirty="0">
                <a:latin typeface="+mj-lt"/>
              </a:rPr>
              <a:t>). </a:t>
            </a:r>
          </a:p>
          <a:p>
            <a:endParaRPr lang="nl-NL" sz="2000" dirty="0">
              <a:latin typeface="+mj-lt"/>
            </a:endParaRPr>
          </a:p>
          <a:p>
            <a:r>
              <a:rPr lang="nl-NL" sz="2000" dirty="0">
                <a:latin typeface="+mj-lt"/>
              </a:rPr>
              <a:t>Wie zijn de bewakers?</a:t>
            </a:r>
          </a:p>
        </p:txBody>
      </p:sp>
    </p:spTree>
    <p:extLst>
      <p:ext uri="{BB962C8B-B14F-4D97-AF65-F5344CB8AC3E}">
        <p14:creationId xmlns:p14="http://schemas.microsoft.com/office/powerpoint/2010/main" val="13556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4" name="Tijdelijke aanduiding voor tekst 3"/>
          <p:cNvSpPr>
            <a:spLocks noGrp="1"/>
          </p:cNvSpPr>
          <p:nvPr>
            <p:ph idx="1"/>
          </p:nvPr>
        </p:nvSpPr>
        <p:spPr>
          <a:xfrm>
            <a:off x="685347" y="1732450"/>
            <a:ext cx="7765322" cy="4792894"/>
          </a:xfrm>
        </p:spPr>
        <p:txBody>
          <a:bodyPr>
            <a:normAutofit/>
          </a:bodyPr>
          <a:lstStyle/>
          <a:p>
            <a:r>
              <a:rPr lang="nl-NL" sz="2400" dirty="0"/>
              <a:t>We kijken </a:t>
            </a:r>
            <a:r>
              <a:rPr lang="nl-NL" sz="2400" b="1" dirty="0">
                <a:hlinkClick r:id="rId2"/>
              </a:rPr>
              <a:t>Beperkt Houdbaar </a:t>
            </a:r>
            <a:r>
              <a:rPr lang="nl-NL" sz="2400" dirty="0"/>
              <a:t>van Sunny Bergman</a:t>
            </a:r>
          </a:p>
          <a:p>
            <a:endParaRPr lang="nl-NL" sz="2400" dirty="0"/>
          </a:p>
          <a:p>
            <a:r>
              <a:rPr lang="nl-NL" sz="2400" dirty="0"/>
              <a:t>Daarbij krijg je een aantal kijkvragen die je helpen om de denkwijze van </a:t>
            </a:r>
            <a:r>
              <a:rPr lang="nl-NL" sz="2400" dirty="0" err="1"/>
              <a:t>Foucault</a:t>
            </a:r>
            <a:r>
              <a:rPr lang="nl-NL" sz="2400" dirty="0"/>
              <a:t> te herkennen in de documentaire.</a:t>
            </a:r>
          </a:p>
          <a:p>
            <a:endParaRPr lang="nl-NL" sz="2400" dirty="0"/>
          </a:p>
          <a:p>
            <a:r>
              <a:rPr lang="nl-NL" sz="2400" dirty="0"/>
              <a:t>Deze beantwoord je zo volledig mogelijk, tijdens en direct na het kijken. </a:t>
            </a:r>
          </a:p>
          <a:p>
            <a:endParaRPr lang="nl-NL" sz="2400" dirty="0"/>
          </a:p>
          <a:p>
            <a:r>
              <a:rPr lang="nl-NL" sz="2400" dirty="0"/>
              <a:t>De volgende les gaan we de vragen uitgebreid bespreken.</a:t>
            </a:r>
          </a:p>
          <a:p>
            <a:endParaRPr lang="nl-N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sz="4200" dirty="0"/>
          </a:p>
        </p:txBody>
      </p:sp>
      <p:sp>
        <p:nvSpPr>
          <p:cNvPr id="3" name="Tijdelijke aanduiding voor inhoud 2"/>
          <p:cNvSpPr>
            <a:spLocks noGrp="1"/>
          </p:cNvSpPr>
          <p:nvPr>
            <p:ph idx="1"/>
          </p:nvPr>
        </p:nvSpPr>
        <p:spPr/>
        <p:txBody>
          <a:bodyPr>
            <a:normAutofit/>
          </a:bodyPr>
          <a:lstStyle/>
          <a:p>
            <a:r>
              <a:rPr lang="nl-NL" sz="3600" dirty="0">
                <a:solidFill>
                  <a:schemeClr val="accent1"/>
                </a:solidFill>
              </a:rPr>
              <a:t>Programma:</a:t>
            </a:r>
          </a:p>
          <a:p>
            <a:pPr lvl="1"/>
            <a:r>
              <a:rPr lang="nl-NL" sz="2650" dirty="0"/>
              <a:t>Kijkvragen bij Beperkt Houdbaar uitgebreid bespreken</a:t>
            </a:r>
          </a:p>
          <a:p>
            <a:pPr lvl="1"/>
            <a:r>
              <a:rPr lang="nl-NL" sz="2650" dirty="0"/>
              <a:t>Gesprek over vrijheid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p:txBody>
          <a:bodyPr>
            <a:normAutofit/>
          </a:bodyPr>
          <a:lstStyle/>
          <a:p>
            <a:pPr marL="542025" indent="-514350">
              <a:buFont typeface="+mj-lt"/>
              <a:buAutoNum type="arabicPeriod"/>
            </a:pPr>
            <a:r>
              <a:rPr lang="nl-NL" sz="3100" dirty="0">
                <a:solidFill>
                  <a:schemeClr val="accent1"/>
                </a:solidFill>
              </a:rPr>
              <a:t>Geef aan waar in de documentaire er sprake is van disciplinerende macht. Beargumenteer. </a:t>
            </a:r>
          </a:p>
          <a:p>
            <a:pPr lvl="1"/>
            <a:r>
              <a:rPr lang="nl-NL" sz="2650" dirty="0"/>
              <a:t>Het schoonheidsideaal dat verspreid wordt via de media beïnvloedt vrouwen in de manier waarop ze over zichzelf denken en zichzelf waarderen.</a:t>
            </a:r>
          </a:p>
          <a:p>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a:xfrm>
            <a:off x="685347" y="1732450"/>
            <a:ext cx="7765322" cy="5125550"/>
          </a:xfrm>
        </p:spPr>
        <p:txBody>
          <a:bodyPr>
            <a:normAutofit fontScale="92500" lnSpcReduction="10000"/>
          </a:bodyPr>
          <a:lstStyle/>
          <a:p>
            <a:pPr marL="542025" indent="-514350">
              <a:buFont typeface="+mj-lt"/>
              <a:buAutoNum type="arabicPeriod" startAt="2"/>
            </a:pPr>
            <a:r>
              <a:rPr lang="nl-NL" sz="3000" dirty="0">
                <a:solidFill>
                  <a:schemeClr val="accent1"/>
                </a:solidFill>
              </a:rPr>
              <a:t>Door welk systeem wordt die macht geproduceerd?</a:t>
            </a:r>
          </a:p>
          <a:p>
            <a:pPr lvl="1"/>
            <a:r>
              <a:rPr lang="nl-NL" sz="2250" dirty="0"/>
              <a:t>Met name door de media die dit schoonheidsideaal verspreiden: tijdschriften en glossy’s die ruimte bieden aan </a:t>
            </a:r>
            <a:r>
              <a:rPr lang="nl-NL" sz="2250" dirty="0" err="1"/>
              <a:t>gephotoshopte</a:t>
            </a:r>
            <a:r>
              <a:rPr lang="nl-NL" sz="2250" dirty="0"/>
              <a:t> beelden van vrouwen, aan advertenties van de cosmetica industrie. </a:t>
            </a:r>
          </a:p>
          <a:p>
            <a:pPr lvl="1"/>
            <a:r>
              <a:rPr lang="nl-NL" sz="2250" dirty="0"/>
              <a:t>Maar ook films en andere beelden op tv die vrouwen laten zien die zichzelf aangepast hebben aan dit ideaal. Deze beelden zorgen ervoor dat je denkt dat het normaal is om dat te doen. </a:t>
            </a:r>
          </a:p>
          <a:p>
            <a:pPr lvl="1"/>
            <a:r>
              <a:rPr lang="nl-NL" sz="2250" dirty="0"/>
              <a:t>Tenslotte, de cosmetische industrie helpt natuurlijk ook mee. Als iemand eenmaal bij een plastisch chirurg uitkomt dan zal deze niet snel zeggen dat er niks hoeft te gebeuren. De cosmetisch chirurg in LA praatte Bergman aan dat ze een </a:t>
            </a:r>
            <a:r>
              <a:rPr lang="nl-NL" sz="2250" dirty="0" err="1"/>
              <a:t>candidate</a:t>
            </a:r>
            <a:r>
              <a:rPr lang="nl-NL" sz="2250" dirty="0"/>
              <a:t> is voor een heleboel operaties, net als het meisje van 15 dat je aan het eind van de </a:t>
            </a:r>
            <a:r>
              <a:rPr lang="nl-NL" sz="2250" dirty="0" err="1"/>
              <a:t>docu</a:t>
            </a:r>
            <a:r>
              <a:rPr lang="nl-NL" sz="2250" dirty="0"/>
              <a:t> ziet. </a:t>
            </a:r>
          </a:p>
          <a:p>
            <a:endParaRPr lang="nl-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a:xfrm>
            <a:off x="685347" y="1732450"/>
            <a:ext cx="7765322" cy="4720886"/>
          </a:xfrm>
        </p:spPr>
        <p:txBody>
          <a:bodyPr>
            <a:normAutofit/>
          </a:bodyPr>
          <a:lstStyle/>
          <a:p>
            <a:pPr marL="484875" indent="-457200">
              <a:buFont typeface="+mj-lt"/>
              <a:buAutoNum type="arabicPeriod" startAt="3"/>
            </a:pPr>
            <a:r>
              <a:rPr lang="nl-NL" sz="2800" dirty="0">
                <a:solidFill>
                  <a:schemeClr val="accent1"/>
                </a:solidFill>
              </a:rPr>
              <a:t>Geeft Bergman de indruk dat je aan dat systeem kunt ontsnappen? Beargumenteer.</a:t>
            </a:r>
          </a:p>
          <a:p>
            <a:pPr lvl="1"/>
            <a:r>
              <a:rPr lang="nl-NL" sz="2250" dirty="0"/>
              <a:t>Nee, ze laat zien dat er zelf ook door beïnvloed wordt. Zo geeft ze in het interview met de Amerikaanse schrijfster aan dat ze zelf ook gevoel heeft dat ze iets aan zichzelf moet doen. </a:t>
            </a:r>
          </a:p>
          <a:p>
            <a:pPr lvl="1"/>
            <a:r>
              <a:rPr lang="nl-NL" sz="2250" dirty="0"/>
              <a:t>Ook als ze op bezoek is bij de redactie van Jackie, geeft ze aan dat ze onzeker wordt van de foto’s in het blad. Volgens de redactrices zou ze de beelden anders moeten opvatten, maar dat lukt blijkbaar niet. Dan betitelen ze haar als ‘extreem onzeker’. </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a:xfrm>
            <a:off x="685347" y="1732450"/>
            <a:ext cx="7765322" cy="5125550"/>
          </a:xfrm>
        </p:spPr>
        <p:txBody>
          <a:bodyPr>
            <a:normAutofit fontScale="92500" lnSpcReduction="10000"/>
          </a:bodyPr>
          <a:lstStyle/>
          <a:p>
            <a:pPr marL="370575" indent="-342900">
              <a:buFont typeface="+mj-lt"/>
              <a:buAutoNum type="arabicPeriod" startAt="4"/>
            </a:pPr>
            <a:r>
              <a:rPr lang="nl-NL" sz="3000" dirty="0">
                <a:solidFill>
                  <a:schemeClr val="accent1"/>
                </a:solidFill>
              </a:rPr>
              <a:t>Geef aan waar in de documentaire er sprake is van normalisering. Beargumenteer. </a:t>
            </a:r>
          </a:p>
          <a:p>
            <a:pPr lvl="1"/>
            <a:r>
              <a:rPr lang="nl-NL" sz="2400" dirty="0"/>
              <a:t>De vrouwen die zichzelf aanpassen aan het schoonheidsideaal laten zien dat het tegenwoordig normaal is om je lichaam of uiterlijk aan te passen aan een onrealistisch ideaal. </a:t>
            </a:r>
          </a:p>
          <a:p>
            <a:pPr>
              <a:buNone/>
            </a:pPr>
            <a:endParaRPr lang="nl-NL" sz="2400" dirty="0"/>
          </a:p>
          <a:p>
            <a:pPr marL="370575" indent="-342900">
              <a:buFont typeface="+mj-lt"/>
              <a:buAutoNum type="arabicPeriod" startAt="5"/>
            </a:pPr>
            <a:r>
              <a:rPr lang="nl-NL" sz="3000" dirty="0">
                <a:solidFill>
                  <a:schemeClr val="accent1"/>
                </a:solidFill>
              </a:rPr>
              <a:t>Geef aan waar in de documentaire er sprake is van zelfdisciplinering. Beargumenteer. </a:t>
            </a:r>
          </a:p>
          <a:p>
            <a:pPr lvl="1"/>
            <a:r>
              <a:rPr lang="nl-NL" sz="2400" dirty="0"/>
              <a:t>Bij vrouwen die zelf geloven dat ze echt lelijk zijn en zeggen dat ze zelf echt iets aan hun lichaam willen doen is sprake van zelfdisciplinering, zou </a:t>
            </a:r>
            <a:r>
              <a:rPr lang="nl-NL" sz="2400" dirty="0" err="1"/>
              <a:t>Foucault</a:t>
            </a:r>
            <a:r>
              <a:rPr lang="nl-NL" sz="2400" dirty="0"/>
              <a:t> zeggen. Zij zijn vergeten dat ze beïnvloed zijn van buitenaf, door allerlei beelden in de media en door andere vrouwen. </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a:xfrm>
            <a:off x="685347" y="1412776"/>
            <a:ext cx="7765322" cy="5445224"/>
          </a:xfrm>
        </p:spPr>
        <p:txBody>
          <a:bodyPr>
            <a:normAutofit/>
          </a:bodyPr>
          <a:lstStyle/>
          <a:p>
            <a:pPr marL="484875" indent="-457200">
              <a:buFont typeface="+mj-lt"/>
              <a:buAutoNum type="arabicPeriod" startAt="6"/>
            </a:pPr>
            <a:r>
              <a:rPr lang="nl-NL" sz="2400" dirty="0">
                <a:solidFill>
                  <a:schemeClr val="accent1"/>
                </a:solidFill>
              </a:rPr>
              <a:t>Waarom gaat het erover dat jonge meisjes (beneden de 18) niet zouden mogen beslissen over plastische chirurgische ingrepen? </a:t>
            </a:r>
          </a:p>
          <a:p>
            <a:pPr lvl="1"/>
            <a:r>
              <a:rPr lang="nl-NL" sz="1800" dirty="0"/>
              <a:t>Jonge meisjes zijn nog niet volgroeid, waardoor het nog niet zeker is hoe hun lichaam eruit zal zien als ze volwassen zijn. Bovendien zijn jonge meisjes makkelijker te beïnvloeden dan volwassenen, omdat ze, bijvoorbeeld door hormoonwerking, vanzelf al onzekerder zijn over hun uiterlijk, etc. </a:t>
            </a:r>
          </a:p>
          <a:p>
            <a:pPr>
              <a:buNone/>
            </a:pPr>
            <a:r>
              <a:rPr lang="nl-NL" sz="1600" dirty="0"/>
              <a:t> </a:t>
            </a:r>
          </a:p>
          <a:p>
            <a:pPr lvl="1">
              <a:buNone/>
            </a:pPr>
            <a:r>
              <a:rPr lang="nl-NL" sz="2250" dirty="0"/>
              <a:t>	</a:t>
            </a:r>
            <a:r>
              <a:rPr lang="nl-NL" sz="2250" dirty="0">
                <a:solidFill>
                  <a:schemeClr val="accent1"/>
                </a:solidFill>
              </a:rPr>
              <a:t>Waarom geldt dit niet voor volwassenen? Wat zou </a:t>
            </a:r>
            <a:r>
              <a:rPr lang="nl-NL" sz="2250" dirty="0" err="1">
                <a:solidFill>
                  <a:schemeClr val="accent1"/>
                </a:solidFill>
              </a:rPr>
              <a:t>Foucault</a:t>
            </a:r>
            <a:r>
              <a:rPr lang="nl-NL" sz="2250" dirty="0">
                <a:solidFill>
                  <a:schemeClr val="accent1"/>
                </a:solidFill>
              </a:rPr>
              <a:t> daarover zeggen?</a:t>
            </a:r>
          </a:p>
          <a:p>
            <a:pPr lvl="1"/>
            <a:r>
              <a:rPr lang="nl-NL" sz="1800" dirty="0"/>
              <a:t>De redenering is dat volwassenen volgroeid en verstandig zijn, en daardoor minder makkelijk te beïnvloeden. Volgens </a:t>
            </a:r>
            <a:r>
              <a:rPr lang="nl-NL" sz="1800" dirty="0" err="1"/>
              <a:t>Foucault</a:t>
            </a:r>
            <a:r>
              <a:rPr lang="nl-NL" sz="1800" dirty="0"/>
              <a:t> is dat echter onzin. Iedereen maakt deel uit van de machtssystemen die de maatschappij kenmerken. Het voorbeeld uit de </a:t>
            </a:r>
            <a:r>
              <a:rPr lang="nl-NL" sz="1800" dirty="0" err="1"/>
              <a:t>docu</a:t>
            </a:r>
            <a:r>
              <a:rPr lang="nl-NL" sz="1800" dirty="0"/>
              <a:t> is daar een van. Niemand kan daaraan ontkomen. </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Vrijheid</a:t>
            </a:r>
          </a:p>
        </p:txBody>
      </p:sp>
      <p:sp>
        <p:nvSpPr>
          <p:cNvPr id="3" name="Tijdelijke aanduiding voor inhoud 2"/>
          <p:cNvSpPr>
            <a:spLocks noGrp="1"/>
          </p:cNvSpPr>
          <p:nvPr>
            <p:ph sz="quarter" idx="1"/>
          </p:nvPr>
        </p:nvSpPr>
        <p:spPr/>
        <p:txBody>
          <a:bodyPr>
            <a:normAutofit lnSpcReduction="10000"/>
          </a:bodyPr>
          <a:lstStyle/>
          <a:p>
            <a:r>
              <a:rPr lang="nl-NL" dirty="0"/>
              <a:t>Ben jij vrij? Waarom wel of niet?</a:t>
            </a:r>
          </a:p>
          <a:p>
            <a:endParaRPr lang="nl-NL" dirty="0"/>
          </a:p>
          <a:p>
            <a:r>
              <a:rPr lang="nl-NL" dirty="0"/>
              <a:t>Wat is vrijheid eigenlijk?</a:t>
            </a:r>
          </a:p>
          <a:p>
            <a:endParaRPr lang="nl-NL" dirty="0"/>
          </a:p>
          <a:p>
            <a:r>
              <a:rPr lang="nl-NL" dirty="0"/>
              <a:t>(We lezen ‘Veroordeeld tot vrijheid’ in het tekstboek (1.5.1) van Durf te Denken)</a:t>
            </a:r>
          </a:p>
          <a:p>
            <a:endParaRPr lang="nl-NL" dirty="0"/>
          </a:p>
          <a:p>
            <a:r>
              <a:rPr lang="nl-NL" dirty="0"/>
              <a:t>Wat denk je nu over vrijheid? </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Kijkvragen bij ‘Beperkt Houdbaar</a:t>
            </a:r>
          </a:p>
        </p:txBody>
      </p:sp>
      <p:sp>
        <p:nvSpPr>
          <p:cNvPr id="3" name="Tijdelijke aanduiding voor inhoud 2"/>
          <p:cNvSpPr>
            <a:spLocks noGrp="1"/>
          </p:cNvSpPr>
          <p:nvPr>
            <p:ph idx="1"/>
          </p:nvPr>
        </p:nvSpPr>
        <p:spPr>
          <a:xfrm>
            <a:off x="685347" y="1628800"/>
            <a:ext cx="7765322" cy="5125550"/>
          </a:xfrm>
        </p:spPr>
        <p:txBody>
          <a:bodyPr>
            <a:normAutofit/>
          </a:bodyPr>
          <a:lstStyle/>
          <a:p>
            <a:pPr marL="370575" indent="-342900">
              <a:buFont typeface="+mj-lt"/>
              <a:buAutoNum type="arabicPeriod" startAt="7"/>
            </a:pPr>
            <a:r>
              <a:rPr lang="nl-NL" sz="2800" dirty="0">
                <a:solidFill>
                  <a:schemeClr val="accent1"/>
                </a:solidFill>
              </a:rPr>
              <a:t>Vergelijk het </a:t>
            </a:r>
            <a:r>
              <a:rPr lang="nl-NL" sz="2800" dirty="0" err="1">
                <a:solidFill>
                  <a:schemeClr val="accent1"/>
                </a:solidFill>
              </a:rPr>
              <a:t>panopticon</a:t>
            </a:r>
            <a:r>
              <a:rPr lang="nl-NL" sz="2800" dirty="0">
                <a:solidFill>
                  <a:schemeClr val="accent1"/>
                </a:solidFill>
              </a:rPr>
              <a:t> met het systeem bedoeld bij 2. De psychologe Liesbeth </a:t>
            </a:r>
            <a:r>
              <a:rPr lang="nl-NL" sz="2800" dirty="0" err="1">
                <a:solidFill>
                  <a:schemeClr val="accent1"/>
                </a:solidFill>
              </a:rPr>
              <a:t>Woertman</a:t>
            </a:r>
            <a:r>
              <a:rPr lang="nl-NL" sz="2800" dirty="0">
                <a:solidFill>
                  <a:schemeClr val="accent1"/>
                </a:solidFill>
              </a:rPr>
              <a:t> laat alle volgende kenmerken passeren. Geef de ‘vertaling’ en beargumenteer. </a:t>
            </a:r>
          </a:p>
          <a:p>
            <a:pPr lvl="1"/>
            <a:r>
              <a:rPr lang="nl-NL" sz="2600" dirty="0"/>
              <a:t>Gevangenen: vrouwen</a:t>
            </a:r>
          </a:p>
          <a:p>
            <a:pPr lvl="1"/>
            <a:r>
              <a:rPr lang="nl-NL" sz="2600" dirty="0"/>
              <a:t>Blik van de bewaker: de tijdschriften die beelden van het schoonheidsideaal laten zien, en de mensen die naar elkaar kijken met dat ideaal. </a:t>
            </a:r>
          </a:p>
          <a:p>
            <a:pPr lvl="1"/>
            <a:r>
              <a:rPr lang="nl-NL" sz="2600" dirty="0"/>
              <a:t>Normalisering: beïnvloeding van manier van denken over je eigen uiterlijk, en uiteindelijk het aanpassen van je uiterlijk aan het ideaal. </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200" dirty="0"/>
              <a:t>Gesprek over vrijheid?</a:t>
            </a:r>
          </a:p>
        </p:txBody>
      </p:sp>
      <p:sp>
        <p:nvSpPr>
          <p:cNvPr id="3" name="Tijdelijke aanduiding voor inhoud 2"/>
          <p:cNvSpPr>
            <a:spLocks noGrp="1"/>
          </p:cNvSpPr>
          <p:nvPr>
            <p:ph idx="1"/>
          </p:nvPr>
        </p:nvSpPr>
        <p:spPr/>
        <p:txBody>
          <a:bodyPr>
            <a:normAutofit/>
          </a:bodyPr>
          <a:lstStyle/>
          <a:p>
            <a:r>
              <a:rPr lang="nl-NL" sz="3600" dirty="0"/>
              <a:t>Hoe vrij ben je nu eigenlijk?</a:t>
            </a:r>
          </a:p>
          <a:p>
            <a:pPr lvl="1"/>
            <a:r>
              <a:rPr lang="nl-NL" sz="2650" dirty="0"/>
              <a:t>Schrijf een antwoord op voor jezelf waarbij je aan de ene kant aangeeft waarom je niet vrij zou zijn (</a:t>
            </a:r>
            <a:r>
              <a:rPr lang="nl-NL" sz="2650" dirty="0" err="1"/>
              <a:t>Foucault</a:t>
            </a:r>
            <a:r>
              <a:rPr lang="nl-NL" sz="2650" dirty="0"/>
              <a:t> en Bergman) en aan de andere kant waarom je wel vrij zou zijn. </a:t>
            </a:r>
          </a:p>
          <a:p>
            <a:pPr lvl="1"/>
            <a:r>
              <a:rPr lang="nl-NL" sz="2650" dirty="0"/>
              <a:t>Hierover gaan we </a:t>
            </a:r>
            <a:r>
              <a:rPr lang="nl-NL" sz="2650" dirty="0" err="1"/>
              <a:t>zometeen</a:t>
            </a:r>
            <a:r>
              <a:rPr lang="nl-NL" sz="2650" dirty="0"/>
              <a:t> met elkaar in gesprek.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8029" y="1"/>
            <a:ext cx="7558608" cy="1470025"/>
          </a:xfrm>
        </p:spPr>
        <p:txBody>
          <a:bodyPr/>
          <a:lstStyle/>
          <a:p>
            <a:r>
              <a:rPr lang="nl-NL" dirty="0">
                <a:hlinkClick r:id="rId2"/>
              </a:rPr>
              <a:t>Jean-Paul </a:t>
            </a:r>
            <a:r>
              <a:rPr lang="nl-NL" dirty="0" err="1">
                <a:hlinkClick r:id="rId2"/>
              </a:rPr>
              <a:t>Sartre</a:t>
            </a:r>
            <a:r>
              <a:rPr lang="nl-NL" dirty="0"/>
              <a:t> (1905–1980)</a:t>
            </a:r>
          </a:p>
        </p:txBody>
      </p:sp>
      <p:sp>
        <p:nvSpPr>
          <p:cNvPr id="3" name="Subtitel 2"/>
          <p:cNvSpPr>
            <a:spLocks noGrp="1"/>
          </p:cNvSpPr>
          <p:nvPr>
            <p:ph type="subTitle" idx="1"/>
          </p:nvPr>
        </p:nvSpPr>
        <p:spPr/>
        <p:txBody>
          <a:bodyPr/>
          <a:lstStyle/>
          <a:p>
            <a:endParaRPr lang="nl-NL"/>
          </a:p>
        </p:txBody>
      </p:sp>
      <p:pic>
        <p:nvPicPr>
          <p:cNvPr id="5" name="Afbeelding 4" descr="JPSDavidESchermanGetty460.jpg"/>
          <p:cNvPicPr>
            <a:picLocks noChangeAspect="1"/>
          </p:cNvPicPr>
          <p:nvPr/>
        </p:nvPicPr>
        <p:blipFill>
          <a:blip r:embed="rId3" cstate="print"/>
          <a:stretch>
            <a:fillRect/>
          </a:stretch>
        </p:blipFill>
        <p:spPr>
          <a:xfrm>
            <a:off x="1865946" y="1261314"/>
            <a:ext cx="5623151" cy="4834686"/>
          </a:xfrm>
          <a:prstGeom prst="rect">
            <a:avLst/>
          </a:prstGeom>
        </p:spPr>
      </p:pic>
      <p:sp>
        <p:nvSpPr>
          <p:cNvPr id="6" name="Tekstvak 5"/>
          <p:cNvSpPr txBox="1"/>
          <p:nvPr/>
        </p:nvSpPr>
        <p:spPr>
          <a:xfrm>
            <a:off x="3795790" y="6237312"/>
            <a:ext cx="2983189" cy="369332"/>
          </a:xfrm>
          <a:prstGeom prst="rect">
            <a:avLst/>
          </a:prstGeom>
          <a:noFill/>
        </p:spPr>
        <p:txBody>
          <a:bodyPr wrap="none" rtlCol="0">
            <a:spAutoFit/>
          </a:bodyPr>
          <a:lstStyle/>
          <a:p>
            <a:pPr defTabSz="457200"/>
            <a:r>
              <a:rPr lang="nl-NL" dirty="0">
                <a:solidFill>
                  <a:prstClr val="black"/>
                </a:solidFill>
              </a:rPr>
              <a:t>Sartre en De Beauvoir in 1946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Autofit/>
          </a:bodyPr>
          <a:lstStyle/>
          <a:p>
            <a:r>
              <a:rPr lang="nl-NL" sz="3800" dirty="0" err="1"/>
              <a:t>Sartre’s</a:t>
            </a:r>
            <a:r>
              <a:rPr lang="nl-NL" sz="3800" dirty="0"/>
              <a:t> existentialisme in vier uitspraken (1)</a:t>
            </a:r>
          </a:p>
        </p:txBody>
      </p:sp>
      <p:sp>
        <p:nvSpPr>
          <p:cNvPr id="3" name="Tijdelijke aanduiding voor inhoud 2"/>
          <p:cNvSpPr>
            <a:spLocks noGrp="1"/>
          </p:cNvSpPr>
          <p:nvPr>
            <p:ph sz="quarter" idx="1"/>
          </p:nvPr>
        </p:nvSpPr>
        <p:spPr>
          <a:xfrm>
            <a:off x="457200" y="1484784"/>
            <a:ext cx="8229600" cy="4672176"/>
          </a:xfrm>
        </p:spPr>
        <p:txBody>
          <a:bodyPr>
            <a:normAutofit/>
          </a:bodyPr>
          <a:lstStyle/>
          <a:p>
            <a:r>
              <a:rPr lang="nl-NL" dirty="0"/>
              <a:t>De existentie gaat vooraf aan de essentie</a:t>
            </a:r>
          </a:p>
          <a:p>
            <a:pPr>
              <a:buNone/>
            </a:pPr>
            <a:endParaRPr lang="nl-NL" dirty="0"/>
          </a:p>
          <a:p>
            <a:r>
              <a:rPr lang="nl-NL" dirty="0"/>
              <a:t>Je bent gedoemd tot vrijheid</a:t>
            </a:r>
          </a:p>
          <a:p>
            <a:endParaRPr lang="nl-NL" dirty="0"/>
          </a:p>
          <a:p>
            <a:r>
              <a:rPr lang="nl-NL" dirty="0"/>
              <a:t>Je bent te kwader trouw</a:t>
            </a:r>
          </a:p>
          <a:p>
            <a:endParaRPr lang="nl-NL" dirty="0"/>
          </a:p>
          <a:p>
            <a:r>
              <a:rPr lang="nl-NL" dirty="0"/>
              <a:t>De hel, dat zijn de anderen</a:t>
            </a:r>
          </a:p>
          <a:p>
            <a:endParaRPr lang="nl-NL" dirty="0"/>
          </a:p>
          <a:p>
            <a:endParaRPr lang="nl-NL" dirty="0"/>
          </a:p>
        </p:txBody>
      </p:sp>
      <p:pic>
        <p:nvPicPr>
          <p:cNvPr id="4" name="Afbeelding 3" descr="de hel.jpg"/>
          <p:cNvPicPr>
            <a:picLocks noChangeAspect="1"/>
          </p:cNvPicPr>
          <p:nvPr/>
        </p:nvPicPr>
        <p:blipFill>
          <a:blip r:embed="rId2" cstate="print"/>
          <a:stretch>
            <a:fillRect/>
          </a:stretch>
        </p:blipFill>
        <p:spPr>
          <a:xfrm>
            <a:off x="5893666" y="1948672"/>
            <a:ext cx="2419061" cy="3385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a:bodyPr>
          <a:lstStyle/>
          <a:p>
            <a:r>
              <a:rPr lang="nl-NL" sz="3800" dirty="0" err="1"/>
              <a:t>Sartre’s</a:t>
            </a:r>
            <a:r>
              <a:rPr lang="nl-NL" sz="3800" dirty="0"/>
              <a:t> existentialisme in vier uitspraken (2)</a:t>
            </a:r>
          </a:p>
        </p:txBody>
      </p:sp>
      <p:sp>
        <p:nvSpPr>
          <p:cNvPr id="3" name="Tijdelijke aanduiding voor inhoud 2"/>
          <p:cNvSpPr>
            <a:spLocks noGrp="1"/>
          </p:cNvSpPr>
          <p:nvPr>
            <p:ph sz="quarter" idx="1"/>
          </p:nvPr>
        </p:nvSpPr>
        <p:spPr>
          <a:xfrm>
            <a:off x="457200" y="1340768"/>
            <a:ext cx="8229600" cy="5517232"/>
          </a:xfrm>
        </p:spPr>
        <p:txBody>
          <a:bodyPr>
            <a:normAutofit fontScale="92500" lnSpcReduction="20000"/>
          </a:bodyPr>
          <a:lstStyle/>
          <a:p>
            <a:pPr>
              <a:lnSpc>
                <a:spcPct val="80000"/>
              </a:lnSpc>
            </a:pPr>
            <a:r>
              <a:rPr lang="nl-NL" sz="2800" b="1" dirty="0">
                <a:ea typeface="ＭＳ Ｐゴシック" panose="020B0600070205080204" pitchFamily="34" charset="-128"/>
              </a:rPr>
              <a:t>De existentie gaat vooraf aan de essentie</a:t>
            </a:r>
          </a:p>
          <a:p>
            <a:pPr>
              <a:lnSpc>
                <a:spcPct val="80000"/>
              </a:lnSpc>
              <a:buNone/>
            </a:pPr>
            <a:r>
              <a:rPr lang="nl-NL" sz="2800" dirty="0">
                <a:ea typeface="ＭＳ Ｐゴシック" panose="020B0600070205080204" pitchFamily="34" charset="-128"/>
              </a:rPr>
              <a:t>	Eerst besta je, daarna geef je </a:t>
            </a:r>
            <a:r>
              <a:rPr lang="nl-NL" sz="2800" dirty="0" err="1">
                <a:ea typeface="ＭＳ Ｐゴシック" panose="020B0600070205080204" pitchFamily="34" charset="-128"/>
              </a:rPr>
              <a:t>je</a:t>
            </a:r>
            <a:r>
              <a:rPr lang="nl-NL" sz="2800" dirty="0">
                <a:ea typeface="ＭＳ Ｐゴシック" panose="020B0600070205080204" pitchFamily="34" charset="-128"/>
              </a:rPr>
              <a:t> eigen leven vorm. Er bestaat geen menselijke natuur, want er is geen God die </a:t>
            </a:r>
            <a:r>
              <a:rPr lang="nl-NL" sz="2800" dirty="0" err="1">
                <a:ea typeface="ＭＳ Ｐゴシック" panose="020B0600070205080204" pitchFamily="34" charset="-128"/>
              </a:rPr>
              <a:t>die</a:t>
            </a:r>
            <a:r>
              <a:rPr lang="nl-NL" sz="2800" dirty="0">
                <a:ea typeface="ＭＳ Ｐゴシック" panose="020B0600070205080204" pitchFamily="34" charset="-128"/>
              </a:rPr>
              <a:t> natuur kan denken. Dit betekent volledige vrijheid</a:t>
            </a:r>
          </a:p>
          <a:p>
            <a:pPr>
              <a:lnSpc>
                <a:spcPct val="80000"/>
              </a:lnSpc>
            </a:pPr>
            <a:endParaRPr lang="nl-NL" sz="2800" dirty="0">
              <a:ea typeface="ＭＳ Ｐゴシック" panose="020B0600070205080204" pitchFamily="34" charset="-128"/>
            </a:endParaRPr>
          </a:p>
          <a:p>
            <a:pPr>
              <a:lnSpc>
                <a:spcPct val="80000"/>
              </a:lnSpc>
            </a:pPr>
            <a:r>
              <a:rPr lang="nl-NL" sz="2800" b="1" dirty="0">
                <a:ea typeface="ＭＳ Ｐゴシック" panose="020B0600070205080204" pitchFamily="34" charset="-128"/>
              </a:rPr>
              <a:t>Je bent gedoemd tot vrijheid</a:t>
            </a:r>
          </a:p>
          <a:p>
            <a:pPr>
              <a:lnSpc>
                <a:spcPct val="80000"/>
              </a:lnSpc>
              <a:buNone/>
            </a:pPr>
            <a:r>
              <a:rPr lang="nl-NL" sz="2800" dirty="0">
                <a:ea typeface="ＭＳ Ｐゴシック" panose="020B0600070205080204" pitchFamily="34" charset="-128"/>
              </a:rPr>
              <a:t>	Volledige vrijheid betekent volledige verantwoordelijkheid. Die verantwoordelijkheid is zwaar, want je </a:t>
            </a:r>
            <a:r>
              <a:rPr lang="nl-NL" sz="2800" dirty="0" err="1">
                <a:ea typeface="ＭＳ Ｐゴシック" panose="020B0600070205080204" pitchFamily="34" charset="-128"/>
              </a:rPr>
              <a:t>móet</a:t>
            </a:r>
            <a:r>
              <a:rPr lang="nl-NL" sz="2800" dirty="0">
                <a:ea typeface="ＭＳ Ｐゴシック" panose="020B0600070205080204" pitchFamily="34" charset="-128"/>
              </a:rPr>
              <a:t> kiezen. </a:t>
            </a:r>
          </a:p>
          <a:p>
            <a:pPr>
              <a:lnSpc>
                <a:spcPct val="80000"/>
              </a:lnSpc>
              <a:buNone/>
            </a:pPr>
            <a:r>
              <a:rPr lang="nl-NL" sz="2800" dirty="0">
                <a:ea typeface="ＭＳ Ｐゴシック" panose="020B0600070205080204" pitchFamily="34" charset="-128"/>
              </a:rPr>
              <a:t>	Je kunt je niet achter een natuur verschuilen (ik ben vreemdgegaan, want ik ben nou eenmaal een man en die heeft jachtinstinct). Het gebruiken van een smoesje waarbij je dat wel doet noemt </a:t>
            </a:r>
            <a:r>
              <a:rPr lang="nl-NL" sz="2800" dirty="0" err="1">
                <a:ea typeface="ＭＳ Ｐゴシック" panose="020B0600070205080204" pitchFamily="34" charset="-128"/>
              </a:rPr>
              <a:t>Sartre</a:t>
            </a:r>
            <a:r>
              <a:rPr lang="nl-NL" sz="2800" dirty="0">
                <a:ea typeface="ＭＳ Ｐゴシック" panose="020B0600070205080204" pitchFamily="34" charset="-128"/>
              </a:rPr>
              <a:t>: </a:t>
            </a:r>
            <a:r>
              <a:rPr lang="nl-NL" sz="2800" b="1" dirty="0">
                <a:ea typeface="ＭＳ Ｐゴシック" panose="020B0600070205080204" pitchFamily="34" charset="-128"/>
              </a:rPr>
              <a:t>te kwader trouw. </a:t>
            </a:r>
          </a:p>
          <a:p>
            <a:pPr>
              <a:lnSpc>
                <a:spcPct val="80000"/>
              </a:lnSpc>
              <a:buNone/>
            </a:pPr>
            <a:endParaRPr lang="nl-NL" sz="2800" dirty="0">
              <a:ea typeface="ＭＳ Ｐゴシック" panose="020B0600070205080204" pitchFamily="34" charset="-128"/>
            </a:endParaRPr>
          </a:p>
          <a:p>
            <a:pPr>
              <a:lnSpc>
                <a:spcPct val="80000"/>
              </a:lnSpc>
            </a:pPr>
            <a:r>
              <a:rPr lang="nl-NL" sz="2800" b="1" dirty="0">
                <a:ea typeface="ＭＳ Ｐゴシック" panose="020B0600070205080204" pitchFamily="34" charset="-128"/>
              </a:rPr>
              <a:t>De hel, dat zijn de anderen.</a:t>
            </a:r>
          </a:p>
          <a:p>
            <a:pPr>
              <a:lnSpc>
                <a:spcPct val="80000"/>
              </a:lnSpc>
              <a:buNone/>
            </a:pPr>
            <a:r>
              <a:rPr lang="nl-NL" sz="2800" dirty="0">
                <a:ea typeface="ＭＳ Ｐゴシック" panose="020B0600070205080204" pitchFamily="34" charset="-128"/>
              </a:rPr>
              <a:t>	De anderen zijn ook volledig vrij. Het gevolg daarvan is, dat vrijheden elkaar in de weg gaan zitten. Anderen zien jou daardoor als een object (ze pinnen je vast in een rol). Wat helpt is de ander ook als object beschouwen.  </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Structuralisme</a:t>
            </a:r>
          </a:p>
        </p:txBody>
      </p:sp>
      <p:sp>
        <p:nvSpPr>
          <p:cNvPr id="3" name="Tijdelijke aanduiding voor inhoud 2"/>
          <p:cNvSpPr>
            <a:spLocks noGrp="1"/>
          </p:cNvSpPr>
          <p:nvPr>
            <p:ph sz="quarter" idx="1"/>
          </p:nvPr>
        </p:nvSpPr>
        <p:spPr/>
        <p:txBody>
          <a:bodyPr>
            <a:normAutofit fontScale="92500"/>
          </a:bodyPr>
          <a:lstStyle/>
          <a:p>
            <a:r>
              <a:rPr lang="nl-NL" dirty="0"/>
              <a:t>(We lezen ‘Disciplinering’ (1.5.3) uit Durf te Denken)</a:t>
            </a:r>
          </a:p>
          <a:p>
            <a:endParaRPr lang="nl-NL" dirty="0"/>
          </a:p>
          <a:p>
            <a:r>
              <a:rPr lang="nl-NL" dirty="0">
                <a:hlinkClick r:id="rId2"/>
              </a:rPr>
              <a:t>7 Up</a:t>
            </a:r>
            <a:endParaRPr lang="nl-NL" dirty="0"/>
          </a:p>
          <a:p>
            <a:endParaRPr lang="nl-NL" dirty="0"/>
          </a:p>
          <a:p>
            <a:r>
              <a:rPr lang="nl-NL" dirty="0"/>
              <a:t>In hoeverre word jij beïnvloed door je omgeving?</a:t>
            </a:r>
          </a:p>
          <a:p>
            <a:endParaRPr lang="nl-NL" dirty="0"/>
          </a:p>
          <a:p>
            <a:r>
              <a:rPr lang="nl-NL" dirty="0"/>
              <a:t>Hoe vrij ben je eigenlijk?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99645" y="410369"/>
            <a:ext cx="7765322" cy="727838"/>
          </a:xfrm>
        </p:spPr>
        <p:txBody>
          <a:bodyPr>
            <a:normAutofit fontScale="90000"/>
          </a:bodyPr>
          <a:lstStyle/>
          <a:p>
            <a:r>
              <a:rPr lang="nl-NL" dirty="0"/>
              <a:t>Zijn wij vrij?</a:t>
            </a:r>
          </a:p>
        </p:txBody>
      </p:sp>
      <p:pic>
        <p:nvPicPr>
          <p:cNvPr id="7" name="Tijdelijke aanduiding voor inhou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86324" y="1634837"/>
            <a:ext cx="2577436" cy="4128655"/>
          </a:xfrm>
        </p:spPr>
      </p:pic>
      <p:pic>
        <p:nvPicPr>
          <p:cNvPr id="1026" name="Picture 2" descr="https://s-media-cache-ak0.pinimg.com/736x/c6/58/81/c658818f8c403192ff782611d6ac60a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455948" y="1662545"/>
            <a:ext cx="2460912" cy="410094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5335060" y="1134141"/>
            <a:ext cx="2459182" cy="438582"/>
          </a:xfrm>
          <a:prstGeom prst="rect">
            <a:avLst/>
          </a:prstGeom>
          <a:noFill/>
        </p:spPr>
        <p:txBody>
          <a:bodyPr wrap="square" rtlCol="0">
            <a:spAutoFit/>
          </a:bodyPr>
          <a:lstStyle/>
          <a:p>
            <a:pPr algn="ctr" defTabSz="342900"/>
            <a:r>
              <a:rPr lang="nl-NL" sz="2250" dirty="0">
                <a:latin typeface="+mj-lt"/>
              </a:rPr>
              <a:t>Nee!  </a:t>
            </a:r>
          </a:p>
        </p:txBody>
      </p:sp>
      <p:sp>
        <p:nvSpPr>
          <p:cNvPr id="9" name="Tekstvak 8"/>
          <p:cNvSpPr txBox="1"/>
          <p:nvPr/>
        </p:nvSpPr>
        <p:spPr>
          <a:xfrm>
            <a:off x="1438224" y="1175704"/>
            <a:ext cx="2375241" cy="438582"/>
          </a:xfrm>
          <a:prstGeom prst="rect">
            <a:avLst/>
          </a:prstGeom>
          <a:noFill/>
        </p:spPr>
        <p:txBody>
          <a:bodyPr wrap="square" rtlCol="0">
            <a:spAutoFit/>
          </a:bodyPr>
          <a:lstStyle/>
          <a:p>
            <a:pPr algn="ctr" defTabSz="342900"/>
            <a:r>
              <a:rPr lang="nl-NL" sz="2250" dirty="0">
                <a:latin typeface="+mj-lt"/>
              </a:rPr>
              <a:t>Ja!</a:t>
            </a:r>
          </a:p>
        </p:txBody>
      </p:sp>
      <p:sp>
        <p:nvSpPr>
          <p:cNvPr id="10" name="Tekstvak 9"/>
          <p:cNvSpPr txBox="1"/>
          <p:nvPr/>
        </p:nvSpPr>
        <p:spPr>
          <a:xfrm>
            <a:off x="5202058" y="5900304"/>
            <a:ext cx="2808312" cy="338554"/>
          </a:xfrm>
          <a:prstGeom prst="rect">
            <a:avLst/>
          </a:prstGeom>
          <a:noFill/>
        </p:spPr>
        <p:txBody>
          <a:bodyPr wrap="square" rtlCol="0">
            <a:spAutoFit/>
          </a:bodyPr>
          <a:lstStyle/>
          <a:p>
            <a:pPr algn="ctr" defTabSz="342900"/>
            <a:r>
              <a:rPr lang="nl-NL" sz="1600" dirty="0">
                <a:latin typeface="+mj-lt"/>
              </a:rPr>
              <a:t>Michel </a:t>
            </a:r>
            <a:r>
              <a:rPr lang="nl-NL" sz="1600" dirty="0" err="1">
                <a:latin typeface="+mj-lt"/>
              </a:rPr>
              <a:t>Foucault</a:t>
            </a:r>
            <a:r>
              <a:rPr lang="nl-NL" sz="1600" dirty="0">
                <a:latin typeface="+mj-lt"/>
              </a:rPr>
              <a:t> (1926–1984)</a:t>
            </a:r>
          </a:p>
        </p:txBody>
      </p:sp>
      <p:sp>
        <p:nvSpPr>
          <p:cNvPr id="11" name="Tekstvak 10"/>
          <p:cNvSpPr txBox="1"/>
          <p:nvPr/>
        </p:nvSpPr>
        <p:spPr>
          <a:xfrm>
            <a:off x="1249242" y="5900304"/>
            <a:ext cx="2736304" cy="338554"/>
          </a:xfrm>
          <a:prstGeom prst="rect">
            <a:avLst/>
          </a:prstGeom>
          <a:noFill/>
        </p:spPr>
        <p:txBody>
          <a:bodyPr wrap="square" rtlCol="0">
            <a:spAutoFit/>
          </a:bodyPr>
          <a:lstStyle/>
          <a:p>
            <a:pPr algn="ctr" defTabSz="342900"/>
            <a:r>
              <a:rPr lang="nl-NL" sz="1600" dirty="0">
                <a:latin typeface="+mj-lt"/>
              </a:rPr>
              <a:t>Jean-Paul Sartre (1905-1980)</a:t>
            </a:r>
          </a:p>
        </p:txBody>
      </p:sp>
    </p:spTree>
    <p:extLst>
      <p:ext uri="{BB962C8B-B14F-4D97-AF65-F5344CB8AC3E}">
        <p14:creationId xmlns:p14="http://schemas.microsoft.com/office/powerpoint/2010/main" val="34605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908722"/>
            <a:ext cx="4759037" cy="1026485"/>
          </a:xfrm>
        </p:spPr>
        <p:txBody>
          <a:bodyPr/>
          <a:lstStyle/>
          <a:p>
            <a:r>
              <a:rPr lang="nl-NL" sz="2625" dirty="0">
                <a:hlinkClick r:id="rId2"/>
              </a:rPr>
              <a:t>Michel </a:t>
            </a:r>
            <a:r>
              <a:rPr lang="nl-NL" sz="2625" dirty="0" err="1">
                <a:hlinkClick r:id="rId2"/>
              </a:rPr>
              <a:t>Foucault</a:t>
            </a:r>
            <a:r>
              <a:rPr lang="nl-NL" sz="2625" dirty="0"/>
              <a:t>: de mens is niet vrij</a:t>
            </a:r>
          </a:p>
        </p:txBody>
      </p:sp>
      <p:pic>
        <p:nvPicPr>
          <p:cNvPr id="5" name="Tijdelijke aanduiding voor inhoud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0461" r="20461"/>
          <a:stretch>
            <a:fillRect/>
          </a:stretch>
        </p:blipFill>
        <p:spPr>
          <a:xfrm>
            <a:off x="6389876" y="986377"/>
            <a:ext cx="1902071" cy="4912822"/>
          </a:xfrm>
        </p:spPr>
      </p:pic>
      <p:sp>
        <p:nvSpPr>
          <p:cNvPr id="4" name="Tijdelijke aanduiding voor tekst 3"/>
          <p:cNvSpPr>
            <a:spLocks noGrp="1"/>
          </p:cNvSpPr>
          <p:nvPr>
            <p:ph type="body" sz="half" idx="2"/>
          </p:nvPr>
        </p:nvSpPr>
        <p:spPr>
          <a:xfrm>
            <a:off x="685347" y="2132856"/>
            <a:ext cx="4451212" cy="3544670"/>
          </a:xfrm>
        </p:spPr>
        <p:txBody>
          <a:bodyPr>
            <a:normAutofit lnSpcReduction="10000"/>
          </a:bodyPr>
          <a:lstStyle/>
          <a:p>
            <a:endParaRPr lang="nl-NL" dirty="0"/>
          </a:p>
          <a:p>
            <a:endParaRPr lang="nl-NL" dirty="0"/>
          </a:p>
          <a:p>
            <a:r>
              <a:rPr lang="nl-NL" sz="2000" dirty="0">
                <a:latin typeface="+mj-lt"/>
              </a:rPr>
              <a:t>De mens denkt dat hij vrij is, maar houdt zichzelf voor de gek. </a:t>
            </a:r>
          </a:p>
          <a:p>
            <a:endParaRPr lang="nl-NL" sz="2000" dirty="0">
              <a:latin typeface="+mj-lt"/>
            </a:endParaRPr>
          </a:p>
          <a:p>
            <a:r>
              <a:rPr lang="nl-NL" sz="2000" dirty="0">
                <a:latin typeface="+mj-lt"/>
              </a:rPr>
              <a:t>De mens laat zich leiden door invloeden van buitenaf. </a:t>
            </a:r>
          </a:p>
          <a:p>
            <a:endParaRPr lang="nl-NL" sz="2000" dirty="0">
              <a:latin typeface="+mj-lt"/>
            </a:endParaRPr>
          </a:p>
          <a:p>
            <a:r>
              <a:rPr lang="nl-NL" sz="2000" dirty="0" err="1">
                <a:latin typeface="+mj-lt"/>
              </a:rPr>
              <a:t>Foucault</a:t>
            </a:r>
            <a:r>
              <a:rPr lang="nl-NL" sz="2000" dirty="0">
                <a:latin typeface="+mj-lt"/>
              </a:rPr>
              <a:t> maakt dit inzichtelijk aan de hand van het gevangenismodel van het </a:t>
            </a:r>
            <a:r>
              <a:rPr lang="nl-NL" sz="2000" dirty="0" err="1">
                <a:latin typeface="+mj-lt"/>
              </a:rPr>
              <a:t>panopticon</a:t>
            </a:r>
            <a:r>
              <a:rPr lang="nl-NL" sz="2000" dirty="0">
                <a:latin typeface="+mj-lt"/>
              </a:rPr>
              <a:t>. </a:t>
            </a:r>
          </a:p>
          <a:p>
            <a:endParaRPr lang="nl-NL" dirty="0"/>
          </a:p>
        </p:txBody>
      </p:sp>
    </p:spTree>
    <p:extLst>
      <p:ext uri="{BB962C8B-B14F-4D97-AF65-F5344CB8AC3E}">
        <p14:creationId xmlns:p14="http://schemas.microsoft.com/office/powerpoint/2010/main" val="3612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775290"/>
            <a:ext cx="9144000" cy="727838"/>
          </a:xfrm>
        </p:spPr>
        <p:txBody>
          <a:bodyPr>
            <a:noAutofit/>
          </a:bodyPr>
          <a:lstStyle/>
          <a:p>
            <a:r>
              <a:rPr lang="nl-NL" sz="3400" dirty="0"/>
              <a:t>Het </a:t>
            </a:r>
            <a:r>
              <a:rPr lang="nl-NL" sz="3400" dirty="0" err="1"/>
              <a:t>panopticon</a:t>
            </a:r>
            <a:r>
              <a:rPr lang="nl-NL" sz="3400" dirty="0"/>
              <a:t> van Jeremy </a:t>
            </a:r>
            <a:r>
              <a:rPr lang="nl-NL" sz="3400" dirty="0" err="1"/>
              <a:t>Bentham</a:t>
            </a:r>
            <a:r>
              <a:rPr lang="nl-NL" sz="3400" dirty="0"/>
              <a:t> (1748-1832)</a:t>
            </a:r>
          </a:p>
        </p:txBody>
      </p:sp>
      <p:pic>
        <p:nvPicPr>
          <p:cNvPr id="2052" name="Picture 4" descr="abandoned-prison-in-cuba-0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0259" y="1607127"/>
            <a:ext cx="10223499" cy="3823855"/>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361823" y="5588590"/>
            <a:ext cx="2838578" cy="584775"/>
          </a:xfrm>
          <a:prstGeom prst="rect">
            <a:avLst/>
          </a:prstGeom>
          <a:noFill/>
        </p:spPr>
        <p:txBody>
          <a:bodyPr wrap="square" rtlCol="0">
            <a:spAutoFit/>
          </a:bodyPr>
          <a:lstStyle/>
          <a:p>
            <a:pPr defTabSz="342900"/>
            <a:r>
              <a:rPr lang="nl-NL" sz="1600" dirty="0">
                <a:latin typeface="+mj-lt"/>
              </a:rPr>
              <a:t>De gevangenen zijn altijd zichtbaar</a:t>
            </a:r>
          </a:p>
        </p:txBody>
      </p:sp>
      <p:sp>
        <p:nvSpPr>
          <p:cNvPr id="9" name="Tekstvak 8"/>
          <p:cNvSpPr txBox="1"/>
          <p:nvPr/>
        </p:nvSpPr>
        <p:spPr>
          <a:xfrm>
            <a:off x="3493861" y="5576203"/>
            <a:ext cx="2382982" cy="584775"/>
          </a:xfrm>
          <a:prstGeom prst="rect">
            <a:avLst/>
          </a:prstGeom>
          <a:noFill/>
        </p:spPr>
        <p:txBody>
          <a:bodyPr wrap="square" rtlCol="0">
            <a:spAutoFit/>
          </a:bodyPr>
          <a:lstStyle/>
          <a:p>
            <a:pPr defTabSz="342900"/>
            <a:r>
              <a:rPr lang="nl-NL" sz="1600" dirty="0">
                <a:latin typeface="+mj-lt"/>
              </a:rPr>
              <a:t>De bewaker is niet zichtbaar</a:t>
            </a:r>
          </a:p>
        </p:txBody>
      </p:sp>
      <p:sp>
        <p:nvSpPr>
          <p:cNvPr id="10" name="Tekstvak 9"/>
          <p:cNvSpPr txBox="1"/>
          <p:nvPr/>
        </p:nvSpPr>
        <p:spPr>
          <a:xfrm>
            <a:off x="6107959" y="5582842"/>
            <a:ext cx="2465504" cy="830997"/>
          </a:xfrm>
          <a:prstGeom prst="rect">
            <a:avLst/>
          </a:prstGeom>
          <a:noFill/>
        </p:spPr>
        <p:txBody>
          <a:bodyPr wrap="square" rtlCol="0">
            <a:spAutoFit/>
          </a:bodyPr>
          <a:lstStyle/>
          <a:p>
            <a:pPr defTabSz="342900"/>
            <a:r>
              <a:rPr lang="nl-NL" sz="1600" dirty="0">
                <a:latin typeface="+mj-lt"/>
              </a:rPr>
              <a:t>De gevangenen kunnen niet met elkaar communiceren</a:t>
            </a:r>
          </a:p>
        </p:txBody>
      </p:sp>
    </p:spTree>
    <p:extLst>
      <p:ext uri="{BB962C8B-B14F-4D97-AF65-F5344CB8AC3E}">
        <p14:creationId xmlns:p14="http://schemas.microsoft.com/office/powerpoint/2010/main" val="15463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1304</Words>
  <Application>Microsoft Office PowerPoint</Application>
  <PresentationFormat>Diavoorstelling (4:3)</PresentationFormat>
  <Paragraphs>124</Paragraphs>
  <Slides>21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Office-thema</vt:lpstr>
      <vt:lpstr>Vrijheid</vt:lpstr>
      <vt:lpstr>Vrijheid</vt:lpstr>
      <vt:lpstr>Jean-Paul Sartre (1905–1980)</vt:lpstr>
      <vt:lpstr>Sartre’s existentialisme in vier uitspraken (1)</vt:lpstr>
      <vt:lpstr>Sartre’s existentialisme in vier uitspraken (2)</vt:lpstr>
      <vt:lpstr>Structuralisme</vt:lpstr>
      <vt:lpstr>Zijn wij vrij?</vt:lpstr>
      <vt:lpstr>Michel Foucault: de mens is niet vrij</vt:lpstr>
      <vt:lpstr>Het panopticon van Jeremy Bentham (1748-1832)</vt:lpstr>
      <vt:lpstr>De werking van het panopticon</vt:lpstr>
      <vt:lpstr>Het panopticon volgens Foucault</vt:lpstr>
      <vt:lpstr>Het panopticon en de maatschappij</vt:lpstr>
      <vt:lpstr>PowerPoint-presentatie</vt:lpstr>
      <vt:lpstr>PowerPoint-presentatie</vt:lpstr>
      <vt:lpstr>Kijkvragen bij ‘Beperkt Houdbaar’</vt:lpstr>
      <vt:lpstr>Kijkvragen bij ‘Beperkt Houdbaar</vt:lpstr>
      <vt:lpstr>Kijkvragen bij ‘Beperkt Houdbaar</vt:lpstr>
      <vt:lpstr>Kijkvragen bij ‘Beperkt Houdbaar</vt:lpstr>
      <vt:lpstr>Kijkvragen bij ‘Beperkt Houdbaar</vt:lpstr>
      <vt:lpstr>Kijkvragen bij ‘Beperkt Houdbaar</vt:lpstr>
      <vt:lpstr>Gesprek over vrijheid?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Vrijheid</dc:title>
  <dc:creator>Lensen</dc:creator>
  <cp:lastModifiedBy>Thomas Bragdon</cp:lastModifiedBy>
  <cp:revision>3</cp:revision>
  <dcterms:created xsi:type="dcterms:W3CDTF">2018-09-28T13:18:05Z</dcterms:created>
  <dcterms:modified xsi:type="dcterms:W3CDTF">2020-07-06T14:16:25Z</dcterms:modified>
</cp:coreProperties>
</file>