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15128" y="1788453"/>
            <a:ext cx="8361229" cy="3288643"/>
          </a:xfrm>
        </p:spPr>
        <p:txBody>
          <a:bodyPr/>
          <a:lstStyle/>
          <a:p>
            <a:r>
              <a:rPr lang="nl-NL" dirty="0" smtClean="0"/>
              <a:t>Habermas, </a:t>
            </a:r>
            <a:r>
              <a:rPr lang="nl-NL" dirty="0" err="1" smtClean="0"/>
              <a:t>rutte</a:t>
            </a:r>
            <a:r>
              <a:rPr lang="nl-NL" dirty="0" smtClean="0"/>
              <a:t> en het </a:t>
            </a:r>
            <a:r>
              <a:rPr lang="nl-NL" dirty="0" err="1" smtClean="0"/>
              <a:t>rijnlandse</a:t>
            </a:r>
            <a:r>
              <a:rPr lang="nl-NL" dirty="0" smtClean="0"/>
              <a:t> model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56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Leerlingen </a:t>
            </a:r>
            <a:r>
              <a:rPr lang="nl-NL" sz="2400" dirty="0"/>
              <a:t>kunnen aan de hand van een praktijkvoorbeeld beargumenteren waarom in het </a:t>
            </a:r>
            <a:r>
              <a:rPr lang="nl-NL" sz="2400" u="sng" dirty="0"/>
              <a:t>Angelsaksische model </a:t>
            </a:r>
            <a:r>
              <a:rPr lang="nl-NL" sz="2400" dirty="0"/>
              <a:t>minder ruimte is voor </a:t>
            </a:r>
            <a:r>
              <a:rPr lang="nl-NL" sz="2400" u="sng" dirty="0"/>
              <a:t>communicatieve rationaliteit </a:t>
            </a:r>
            <a:r>
              <a:rPr lang="nl-NL" sz="2400" dirty="0"/>
              <a:t>dan in het </a:t>
            </a:r>
            <a:r>
              <a:rPr lang="nl-NL" sz="2400" u="sng" dirty="0"/>
              <a:t>Rijnlandse model</a:t>
            </a:r>
            <a:r>
              <a:rPr lang="nl-NL" sz="2400" dirty="0"/>
              <a:t>. Ze kunnen daarbij beargumenteren waarom dit volgens Habermas leidt tot </a:t>
            </a:r>
            <a:r>
              <a:rPr lang="nl-NL" sz="2400" u="sng" dirty="0"/>
              <a:t>kolonisatie</a:t>
            </a:r>
            <a:r>
              <a:rPr lang="nl-NL" sz="2400" dirty="0"/>
              <a:t> van </a:t>
            </a:r>
            <a:r>
              <a:rPr lang="nl-NL" sz="2400" u="sng" dirty="0"/>
              <a:t>het goede leven </a:t>
            </a:r>
            <a:r>
              <a:rPr lang="nl-NL" sz="2400" dirty="0"/>
              <a:t>door de </a:t>
            </a:r>
            <a:r>
              <a:rPr lang="nl-NL" sz="2400" u="sng" dirty="0"/>
              <a:t>instrumentele rationaliteit</a:t>
            </a:r>
            <a:r>
              <a:rPr lang="nl-NL" sz="2400" dirty="0"/>
              <a:t>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407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Stappen/ subdoelen: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71600" y="1593669"/>
            <a:ext cx="9601200" cy="4972594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nl-NL" dirty="0"/>
              <a:t>Ga op zoek naar bronnen van een grote krant of kritisch tijdschrift a.d.h.v. de zoektermen: “</a:t>
            </a:r>
            <a:r>
              <a:rPr lang="nl-NL" i="1" dirty="0"/>
              <a:t>Rutte, democratie én dividendbelasting</a:t>
            </a:r>
            <a:r>
              <a:rPr lang="nl-NL" dirty="0"/>
              <a:t>” óf de zoektermen: “</a:t>
            </a:r>
            <a:r>
              <a:rPr lang="nl-NL" i="1" dirty="0"/>
              <a:t>Rutte belasting en bedrijven”</a:t>
            </a:r>
            <a:endParaRPr lang="nl-NL" dirty="0"/>
          </a:p>
          <a:p>
            <a:pPr marL="457200" lvl="0" indent="-457200">
              <a:buFont typeface="+mj-lt"/>
              <a:buAutoNum type="arabicPeriod"/>
            </a:pPr>
            <a:r>
              <a:rPr lang="nl-NL" dirty="0"/>
              <a:t>Probeer op basis van de bron eerst het voorbeeld duidelijk te krijgen: waar gaat dit debat over? Wat is er gebeurt?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dirty="0"/>
              <a:t>Om de context duidelijk te krijgen moet je eerst de termen </a:t>
            </a:r>
            <a:r>
              <a:rPr lang="nl-NL" i="1" dirty="0"/>
              <a:t>harde en zachte instituties</a:t>
            </a:r>
            <a:r>
              <a:rPr lang="nl-NL" dirty="0"/>
              <a:t> uitwerken.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dirty="0"/>
              <a:t>Wat zou bedoeld worden met rationaliteit in de context van instituties?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dirty="0"/>
              <a:t>Werk de </a:t>
            </a:r>
            <a:r>
              <a:rPr lang="nl-NL" u="sng" dirty="0"/>
              <a:t>termen</a:t>
            </a:r>
            <a:r>
              <a:rPr lang="nl-NL" dirty="0"/>
              <a:t> in het leerdoel uit. Gebruik het examenboek en Het Oog in de Storm (Habermas).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dirty="0"/>
              <a:t>Probeer de termen die je in het leerdoel hebt uitgewerkt toe te passen op het voorbeeld:</a:t>
            </a:r>
          </a:p>
          <a:p>
            <a:pPr marL="987552" lvl="1" indent="-457200">
              <a:buFont typeface="+mj-lt"/>
              <a:buAutoNum type="arabicPeriod"/>
            </a:pPr>
            <a:r>
              <a:rPr lang="nl-NL" dirty="0"/>
              <a:t>In welk geval is er sprake van communicatieve rationaliteit? </a:t>
            </a:r>
          </a:p>
          <a:p>
            <a:pPr marL="987552" lvl="1" indent="-457200">
              <a:buFont typeface="+mj-lt"/>
              <a:buAutoNum type="arabicPeriod"/>
            </a:pPr>
            <a:r>
              <a:rPr lang="nl-NL" dirty="0"/>
              <a:t>In welk geval van instrumentele rationaliteit? </a:t>
            </a:r>
          </a:p>
          <a:p>
            <a:pPr marL="987552" lvl="1" indent="-457200">
              <a:buFont typeface="+mj-lt"/>
              <a:buAutoNum type="arabicPeriod"/>
            </a:pPr>
            <a:r>
              <a:rPr lang="nl-NL" dirty="0"/>
              <a:t>Welke personen staan heel sterk voor 1 van deze </a:t>
            </a:r>
            <a:r>
              <a:rPr lang="nl-NL" dirty="0" err="1"/>
              <a:t>rationaliteiten</a:t>
            </a:r>
            <a:r>
              <a:rPr lang="nl-NL" dirty="0"/>
              <a:t> en waarom? </a:t>
            </a:r>
          </a:p>
          <a:p>
            <a:pPr marL="987552" lvl="1" indent="-457200">
              <a:buFont typeface="+mj-lt"/>
              <a:buAutoNum type="arabicPeriod"/>
            </a:pPr>
            <a:r>
              <a:rPr lang="nl-NL" dirty="0"/>
              <a:t>Waar vind je in dit voorbeeld ruimte voor het goede leven? En staat dat in dit voorbeeld tegenover de vrije markt of juist niet</a:t>
            </a:r>
            <a:r>
              <a:rPr lang="nl-NL" dirty="0" smtClean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110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Kritische verdieping: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smaak te pakken? Verdiep je verder door de volgende vragen te beantwoorden:</a:t>
            </a:r>
          </a:p>
          <a:p>
            <a:pPr marL="457200" lvl="0" indent="-457200">
              <a:buFont typeface="+mj-lt"/>
              <a:buAutoNum type="arabicPeriod"/>
            </a:pPr>
            <a:r>
              <a:rPr lang="nl-NL" dirty="0" smtClean="0"/>
              <a:t>Kan in </a:t>
            </a:r>
            <a:r>
              <a:rPr lang="nl-NL" dirty="0"/>
              <a:t>het geval van Rutte </a:t>
            </a:r>
            <a:r>
              <a:rPr lang="nl-NL" dirty="0" smtClean="0"/>
              <a:t>gesproken </a:t>
            </a:r>
            <a:r>
              <a:rPr lang="nl-NL" dirty="0"/>
              <a:t>worden over kolonisatie van het goede leven door instrumentele rationaliteit of niet en waarom</a:t>
            </a:r>
            <a:r>
              <a:rPr lang="nl-NL" dirty="0" smtClean="0"/>
              <a:t>?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Een publieke ruimte die </a:t>
            </a:r>
            <a:r>
              <a:rPr lang="nl-NL" dirty="0" err="1"/>
              <a:t>herrschaftsfrei</a:t>
            </a:r>
            <a:r>
              <a:rPr lang="nl-NL" dirty="0"/>
              <a:t> is, lijkt makkelijk te creëren via het instituut democratie. De schrijvers van het boek willen onze belangen echter </a:t>
            </a:r>
            <a:r>
              <a:rPr lang="nl-NL" i="1" dirty="0"/>
              <a:t>in</a:t>
            </a:r>
            <a:r>
              <a:rPr lang="nl-NL" dirty="0"/>
              <a:t> de bedrijven inbouwen via het ‘Rijnlandse model</a:t>
            </a:r>
            <a:r>
              <a:rPr lang="nl-NL" dirty="0" smtClean="0"/>
              <a:t>’.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Vind jij dat het Rijnlandse model voldoende tegemoet komt aan de kritiek van Habermas op de macht van het Angelsaksische model?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0915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Opties: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A: je werkt alleen zelfstandig het leerdoel uit aan de hand van het voorbeeld van Rutte.</a:t>
            </a:r>
          </a:p>
          <a:p>
            <a:r>
              <a:rPr lang="nl-NL" dirty="0" smtClean="0"/>
              <a:t>B: je werkt in een groepje samen </a:t>
            </a:r>
            <a:r>
              <a:rPr lang="nl-NL" dirty="0"/>
              <a:t>het leerdoel uit aan de hand van het voorbeeld van Rutte</a:t>
            </a:r>
            <a:r>
              <a:rPr lang="nl-NL" dirty="0" smtClean="0"/>
              <a:t>.</a:t>
            </a:r>
          </a:p>
          <a:p>
            <a:r>
              <a:rPr lang="nl-NL" dirty="0" smtClean="0"/>
              <a:t>C: je werkt zelf het leerdoel uit aan de hand van een eigen voorbeeld.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5025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Werk het leerdoel uit via de stappen en:</a:t>
            </a:r>
          </a:p>
          <a:p>
            <a:r>
              <a:rPr lang="nl-NL" dirty="0" smtClean="0"/>
              <a:t>Presenteer het deze/ volgende les in ongeveer 3 minuten.</a:t>
            </a:r>
          </a:p>
          <a:p>
            <a:r>
              <a:rPr lang="nl-NL" dirty="0" smtClean="0"/>
              <a:t>Mail het naar je docent/ lever via Magister in:</a:t>
            </a:r>
          </a:p>
          <a:p>
            <a:pPr lvl="1"/>
            <a:r>
              <a:rPr lang="nl-NL" dirty="0" smtClean="0"/>
              <a:t>Als poster</a:t>
            </a:r>
          </a:p>
          <a:p>
            <a:pPr lvl="1"/>
            <a:r>
              <a:rPr lang="nl-NL" dirty="0" smtClean="0"/>
              <a:t>Als filmpje</a:t>
            </a:r>
          </a:p>
          <a:p>
            <a:pPr lvl="1"/>
            <a:r>
              <a:rPr lang="nl-NL" dirty="0" smtClean="0"/>
              <a:t>Als opiniestuk voor de krant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45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3357154" cy="1485900"/>
          </a:xfrm>
        </p:spPr>
        <p:txBody>
          <a:bodyPr/>
          <a:lstStyle/>
          <a:p>
            <a:r>
              <a:rPr lang="nl-NL" dirty="0" smtClean="0"/>
              <a:t>Beoordeling: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1371600" y="1467942"/>
            <a:ext cx="9601200" cy="5248656"/>
          </a:xfrm>
        </p:spPr>
        <p:txBody>
          <a:bodyPr>
            <a:normAutofit/>
          </a:bodyPr>
          <a:lstStyle/>
          <a:p>
            <a:r>
              <a:rPr lang="nl-NL" dirty="0" smtClean="0"/>
              <a:t>Je wordt beoordeeld op de volgende criteria: </a:t>
            </a:r>
          </a:p>
          <a:p>
            <a:pPr marL="0" indent="0">
              <a:buNone/>
            </a:pPr>
            <a:r>
              <a:rPr lang="nl-NL" dirty="0" smtClean="0"/>
              <a:t>(door docent aan te passen)</a:t>
            </a:r>
          </a:p>
          <a:p>
            <a:pPr>
              <a:buFontTx/>
              <a:buChar char="-"/>
            </a:pPr>
            <a:r>
              <a:rPr lang="nl-NL" dirty="0" smtClean="0"/>
              <a:t>Filosofisch relevant gehalte</a:t>
            </a:r>
          </a:p>
          <a:p>
            <a:pPr>
              <a:buFontTx/>
              <a:buChar char="-"/>
            </a:pPr>
            <a:r>
              <a:rPr lang="nl-NL" dirty="0" smtClean="0"/>
              <a:t>Duidelijke stelling /  vraag / casus</a:t>
            </a:r>
          </a:p>
          <a:p>
            <a:pPr>
              <a:buFontTx/>
              <a:buChar char="-"/>
            </a:pPr>
            <a:r>
              <a:rPr lang="nl-NL" dirty="0" smtClean="0"/>
              <a:t>Argumentatie</a:t>
            </a:r>
          </a:p>
          <a:p>
            <a:pPr>
              <a:buFontTx/>
              <a:buChar char="-"/>
            </a:pPr>
            <a:r>
              <a:rPr lang="nl-NL" dirty="0" smtClean="0"/>
              <a:t>Achtergrondinformatie / onderzoek gedaan</a:t>
            </a:r>
          </a:p>
          <a:p>
            <a:pPr>
              <a:buFontTx/>
              <a:buChar char="-"/>
            </a:pPr>
            <a:r>
              <a:rPr lang="nl-NL" dirty="0" smtClean="0"/>
              <a:t>Voorbereiding</a:t>
            </a:r>
          </a:p>
          <a:p>
            <a:pPr>
              <a:buFontTx/>
              <a:buChar char="-"/>
            </a:pPr>
            <a:r>
              <a:rPr lang="nl-NL" dirty="0" smtClean="0"/>
              <a:t>Originaliteit</a:t>
            </a:r>
          </a:p>
          <a:p>
            <a:pPr>
              <a:buFontTx/>
              <a:buChar char="-"/>
            </a:pPr>
            <a:r>
              <a:rPr lang="nl-NL" dirty="0" smtClean="0"/>
              <a:t>Opbouw en structuur van het verhaal</a:t>
            </a:r>
          </a:p>
          <a:p>
            <a:pPr>
              <a:buFontTx/>
              <a:buChar char="-"/>
            </a:pPr>
            <a:r>
              <a:rPr lang="nl-NL" dirty="0" smtClean="0"/>
              <a:t>Verzorging van het verslag </a:t>
            </a:r>
            <a:r>
              <a:rPr lang="nl-NL"/>
              <a:t>/ poster (als van toepassing)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Levendige en heldere schrijfstijl (als van toepassing)</a:t>
            </a:r>
          </a:p>
          <a:p>
            <a:pPr>
              <a:buFontTx/>
              <a:buChar char="-"/>
            </a:pPr>
            <a:r>
              <a:rPr lang="nl-NL" dirty="0" smtClean="0"/>
              <a:t>Illustraties (als van toepassing)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76600" y="33829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947061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Bijsnijden</Template>
  <TotalTime>128</TotalTime>
  <Words>465</Words>
  <Application>Microsoft Office PowerPoint</Application>
  <PresentationFormat>Breedbeeld</PresentationFormat>
  <Paragraphs>43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Habermas, rutte en het rijnlandse model</vt:lpstr>
      <vt:lpstr>Leerdoel</vt:lpstr>
      <vt:lpstr>Stappen/ subdoelen:</vt:lpstr>
      <vt:lpstr>Kritische verdieping:</vt:lpstr>
      <vt:lpstr>Opties:</vt:lpstr>
      <vt:lpstr>Uitwerking</vt:lpstr>
      <vt:lpstr>Beoordeling:</vt:lpstr>
    </vt:vector>
  </TitlesOfParts>
  <Company>Stichting ZAAM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Habermas, rutte en het rijnlandse model</dc:title>
  <dc:creator>Kirsten Pols</dc:creator>
  <cp:lastModifiedBy>Ine Raangs</cp:lastModifiedBy>
  <cp:revision>8</cp:revision>
  <dcterms:created xsi:type="dcterms:W3CDTF">2019-06-20T10:17:21Z</dcterms:created>
  <dcterms:modified xsi:type="dcterms:W3CDTF">2019-08-21T10:22:47Z</dcterms:modified>
</cp:coreProperties>
</file>