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1"/>
  </p:notesMasterIdLst>
  <p:handoutMasterIdLst>
    <p:handoutMasterId r:id="rId12"/>
  </p:handoutMasterIdLst>
  <p:sldIdLst>
    <p:sldId id="273" r:id="rId2"/>
    <p:sldId id="274" r:id="rId3"/>
    <p:sldId id="282" r:id="rId4"/>
    <p:sldId id="275" r:id="rId5"/>
    <p:sldId id="276" r:id="rId6"/>
    <p:sldId id="277" r:id="rId7"/>
    <p:sldId id="284" r:id="rId8"/>
    <p:sldId id="280" r:id="rId9"/>
    <p:sldId id="281"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2" autoAdjust="0"/>
    <p:restoredTop sz="94713" autoAdjust="0"/>
  </p:normalViewPr>
  <p:slideViewPr>
    <p:cSldViewPr>
      <p:cViewPr varScale="1">
        <p:scale>
          <a:sx n="40" d="100"/>
          <a:sy n="40" d="100"/>
        </p:scale>
        <p:origin x="39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C5FF96-3F77-4E5B-94F7-CA2903CDD746}" type="datetimeFigureOut">
              <a:rPr lang="nl-NL" smtClean="0"/>
              <a:pPr/>
              <a:t>20-6-2019</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0EA651-8478-4D34-B12E-48891DFA278E}" type="slidenum">
              <a:rPr lang="nl-NL" smtClean="0"/>
              <a:pPr/>
              <a:t>‹nr.›</a:t>
            </a:fld>
            <a:endParaRPr lang="nl-NL"/>
          </a:p>
        </p:txBody>
      </p:sp>
    </p:spTree>
    <p:extLst>
      <p:ext uri="{BB962C8B-B14F-4D97-AF65-F5344CB8AC3E}">
        <p14:creationId xmlns:p14="http://schemas.microsoft.com/office/powerpoint/2010/main" val="2667468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9264A8-856A-4AC8-BA0C-AF20E58D1EF4}" type="datetimeFigureOut">
              <a:rPr lang="nl-NL" smtClean="0"/>
              <a:pPr/>
              <a:t>20-6-2019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B12EE5-F132-40D4-A092-089E3E59F363}" type="slidenum">
              <a:rPr lang="nl-NL" smtClean="0"/>
              <a:pPr/>
              <a:t>‹nr.›</a:t>
            </a:fld>
            <a:endParaRPr lang="nl-NL"/>
          </a:p>
        </p:txBody>
      </p:sp>
    </p:spTree>
    <p:extLst>
      <p:ext uri="{BB962C8B-B14F-4D97-AF65-F5344CB8AC3E}">
        <p14:creationId xmlns:p14="http://schemas.microsoft.com/office/powerpoint/2010/main" val="3178823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AEB5835F-426B-4CEA-93EC-6828AF40B64B}" type="datetimeFigureOut">
              <a:rPr lang="nl-NL" smtClean="0"/>
              <a:pPr/>
              <a:t>20-6-2019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A8FFC5A-37AF-4546-884C-919E61BE5034}"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EB5835F-426B-4CEA-93EC-6828AF40B64B}" type="datetimeFigureOut">
              <a:rPr lang="nl-NL" smtClean="0"/>
              <a:pPr/>
              <a:t>20-6-2019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A8FFC5A-37AF-4546-884C-919E61BE5034}"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EB5835F-426B-4CEA-93EC-6828AF40B64B}" type="datetimeFigureOut">
              <a:rPr lang="nl-NL" smtClean="0"/>
              <a:pPr/>
              <a:t>20-6-2019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A8FFC5A-37AF-4546-884C-919E61BE5034}"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EB5835F-426B-4CEA-93EC-6828AF40B64B}" type="datetimeFigureOut">
              <a:rPr lang="nl-NL" smtClean="0"/>
              <a:pPr/>
              <a:t>20-6-2019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A8FFC5A-37AF-4546-884C-919E61BE5034}"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EB5835F-426B-4CEA-93EC-6828AF40B64B}" type="datetimeFigureOut">
              <a:rPr lang="nl-NL" smtClean="0"/>
              <a:pPr/>
              <a:t>20-6-2019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A8FFC5A-37AF-4546-884C-919E61BE5034}"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EB5835F-426B-4CEA-93EC-6828AF40B64B}" type="datetimeFigureOut">
              <a:rPr lang="nl-NL" smtClean="0"/>
              <a:pPr/>
              <a:t>20-6-2019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A8FFC5A-37AF-4546-884C-919E61BE5034}"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EB5835F-426B-4CEA-93EC-6828AF40B64B}" type="datetimeFigureOut">
              <a:rPr lang="nl-NL" smtClean="0"/>
              <a:pPr/>
              <a:t>20-6-2019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A8FFC5A-37AF-4546-884C-919E61BE5034}"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EB5835F-426B-4CEA-93EC-6828AF40B64B}" type="datetimeFigureOut">
              <a:rPr lang="nl-NL" smtClean="0"/>
              <a:pPr/>
              <a:t>20-6-2019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A8FFC5A-37AF-4546-884C-919E61BE5034}"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EB5835F-426B-4CEA-93EC-6828AF40B64B}" type="datetimeFigureOut">
              <a:rPr lang="nl-NL" smtClean="0"/>
              <a:pPr/>
              <a:t>20-6-2019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A8FFC5A-37AF-4546-884C-919E61BE5034}"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EB5835F-426B-4CEA-93EC-6828AF40B64B}" type="datetimeFigureOut">
              <a:rPr lang="nl-NL" smtClean="0"/>
              <a:pPr/>
              <a:t>20-6-2019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A8FFC5A-37AF-4546-884C-919E61BE5034}"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EB5835F-426B-4CEA-93EC-6828AF40B64B}" type="datetimeFigureOut">
              <a:rPr lang="nl-NL" smtClean="0"/>
              <a:pPr/>
              <a:t>20-6-2019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A8FFC5A-37AF-4546-884C-919E61BE5034}"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alpha val="32000"/>
          </a:schemeClr>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5835F-426B-4CEA-93EC-6828AF40B64B}" type="datetimeFigureOut">
              <a:rPr lang="nl-NL" smtClean="0"/>
              <a:pPr/>
              <a:t>20-6-2019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8FFC5A-37AF-4546-884C-919E61BE5034}"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685800" y="692697"/>
            <a:ext cx="7772400" cy="720079"/>
          </a:xfrm>
        </p:spPr>
        <p:txBody>
          <a:bodyPr>
            <a:normAutofit fontScale="90000"/>
          </a:bodyPr>
          <a:lstStyle/>
          <a:p>
            <a:r>
              <a:rPr lang="nl-NL" dirty="0" smtClean="0">
                <a:solidFill>
                  <a:srgbClr val="0070C0"/>
                </a:solidFill>
              </a:rPr>
              <a:t>Wie is verantwoordelijk voor de dood van </a:t>
            </a:r>
            <a:r>
              <a:rPr lang="nl-NL" dirty="0" err="1" smtClean="0">
                <a:solidFill>
                  <a:srgbClr val="0070C0"/>
                </a:solidFill>
              </a:rPr>
              <a:t>Romina</a:t>
            </a:r>
            <a:r>
              <a:rPr lang="nl-NL" dirty="0" smtClean="0">
                <a:solidFill>
                  <a:srgbClr val="0070C0"/>
                </a:solidFill>
              </a:rPr>
              <a:t>?</a:t>
            </a:r>
            <a:endParaRPr lang="nl-NL" dirty="0">
              <a:solidFill>
                <a:srgbClr val="0070C0"/>
              </a:solidFill>
            </a:endParaRPr>
          </a:p>
        </p:txBody>
      </p:sp>
      <p:pic>
        <p:nvPicPr>
          <p:cNvPr id="7" name="Tijdelijke aanduiding voor inhoud 6" descr="bangalore  bangladesh.jpg"/>
          <p:cNvPicPr>
            <a:picLocks noGrp="1" noChangeAspect="1"/>
          </p:cNvPicPr>
          <p:nvPr>
            <p:ph idx="4294967295"/>
          </p:nvPr>
        </p:nvPicPr>
        <p:blipFill>
          <a:blip r:embed="rId2" cstate="print"/>
          <a:stretch>
            <a:fillRect/>
          </a:stretch>
        </p:blipFill>
        <p:spPr>
          <a:xfrm>
            <a:off x="1691680" y="1844824"/>
            <a:ext cx="4419600" cy="4525963"/>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715200" cy="1162050"/>
          </a:xfrm>
        </p:spPr>
        <p:txBody>
          <a:bodyPr>
            <a:normAutofit fontScale="90000"/>
          </a:bodyPr>
          <a:lstStyle/>
          <a:p>
            <a:r>
              <a:rPr lang="nl-NL" sz="2800" dirty="0">
                <a:solidFill>
                  <a:srgbClr val="0070C0"/>
                </a:solidFill>
              </a:rPr>
              <a:t>Meer dan honderd doden bij brand in kledingfabriek Bangladesh</a:t>
            </a:r>
            <a:r>
              <a:rPr lang="nl-NL" dirty="0">
                <a:solidFill>
                  <a:srgbClr val="0070C0"/>
                </a:solidFill>
              </a:rPr>
              <a:t/>
            </a:r>
            <a:br>
              <a:rPr lang="nl-NL" dirty="0">
                <a:solidFill>
                  <a:srgbClr val="0070C0"/>
                </a:solidFill>
              </a:rPr>
            </a:br>
            <a:endParaRPr lang="nl-NL" dirty="0">
              <a:solidFill>
                <a:srgbClr val="0070C0"/>
              </a:solidFill>
            </a:endParaRPr>
          </a:p>
        </p:txBody>
      </p:sp>
      <p:sp>
        <p:nvSpPr>
          <p:cNvPr id="4" name="Tijdelijke aanduiding voor tekst 3"/>
          <p:cNvSpPr>
            <a:spLocks noGrp="1"/>
          </p:cNvSpPr>
          <p:nvPr>
            <p:ph type="body" sz="half" idx="2"/>
          </p:nvPr>
        </p:nvSpPr>
        <p:spPr/>
        <p:txBody>
          <a:bodyPr>
            <a:noAutofit/>
          </a:bodyPr>
          <a:lstStyle/>
          <a:p>
            <a:r>
              <a:rPr lang="nl-NL" sz="2000" dirty="0" smtClean="0"/>
              <a:t>Bij een brand in en textielfabriek in Bangladesh zijn in de nacht van zaterdag op zondag meer dan 100 mensen om het leven gekomen. De brand brak uit op de begane grond en sloot tal van werknemers, overwegend vrouwen, in op de acht hoger gelegen verdiepingen.</a:t>
            </a:r>
          </a:p>
          <a:p>
            <a:r>
              <a:rPr lang="nl-NL" sz="2000" dirty="0" smtClean="0"/>
              <a:t>In paniek vluchtten werknemers voor de rook en het vuur naar het dak of sprongen uit de ramen. </a:t>
            </a:r>
            <a:endParaRPr lang="nl-NL" sz="2000" dirty="0"/>
          </a:p>
        </p:txBody>
      </p:sp>
      <p:pic>
        <p:nvPicPr>
          <p:cNvPr id="7" name="Tijdelijke aanduiding voor inhoud 6" descr="brand Bangladesh.jpg"/>
          <p:cNvPicPr>
            <a:picLocks noGrp="1" noChangeAspect="1"/>
          </p:cNvPicPr>
          <p:nvPr>
            <p:ph idx="1"/>
          </p:nvPr>
        </p:nvPicPr>
        <p:blipFill>
          <a:blip r:embed="rId2" cstate="print"/>
          <a:stretch>
            <a:fillRect/>
          </a:stretch>
        </p:blipFill>
        <p:spPr>
          <a:xfrm>
            <a:off x="3995936" y="1268760"/>
            <a:ext cx="4574583" cy="2580534"/>
          </a:xfrm>
        </p:spPr>
      </p:pic>
      <p:sp>
        <p:nvSpPr>
          <p:cNvPr id="9" name="Tekstvak 8"/>
          <p:cNvSpPr txBox="1"/>
          <p:nvPr/>
        </p:nvSpPr>
        <p:spPr>
          <a:xfrm>
            <a:off x="3923928" y="4365104"/>
            <a:ext cx="4608512" cy="1538883"/>
          </a:xfrm>
          <a:prstGeom prst="rect">
            <a:avLst/>
          </a:prstGeom>
          <a:noFill/>
        </p:spPr>
        <p:txBody>
          <a:bodyPr wrap="square" rtlCol="0">
            <a:spAutoFit/>
          </a:bodyPr>
          <a:lstStyle/>
          <a:p>
            <a:r>
              <a:rPr lang="nl-NL" sz="2000" dirty="0" smtClean="0"/>
              <a:t>Volgens de brandweer zijn de meeste slachtoffers op de tweede verdieping gevallen en door verstikking omgekomen.</a:t>
            </a:r>
          </a:p>
          <a:p>
            <a:endParaRPr lang="nl-NL" sz="2000" dirty="0" smtClean="0"/>
          </a:p>
          <a:p>
            <a:r>
              <a:rPr lang="nl-NL" sz="1400" dirty="0" smtClean="0"/>
              <a:t>Trouw ,  25 november 2012</a:t>
            </a:r>
            <a:endParaRPr lang="nl-NL"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solidFill>
                  <a:srgbClr val="0070C0"/>
                </a:solidFill>
              </a:rPr>
              <a:t>Waarom deze opdracht?</a:t>
            </a:r>
            <a:endParaRPr lang="nl-NL" dirty="0">
              <a:solidFill>
                <a:srgbClr val="0070C0"/>
              </a:solidFill>
            </a:endParaRPr>
          </a:p>
        </p:txBody>
      </p:sp>
      <p:sp>
        <p:nvSpPr>
          <p:cNvPr id="3" name="Tijdelijke aanduiding voor inhoud 2"/>
          <p:cNvSpPr>
            <a:spLocks noGrp="1"/>
          </p:cNvSpPr>
          <p:nvPr>
            <p:ph idx="1"/>
          </p:nvPr>
        </p:nvSpPr>
        <p:spPr/>
        <p:txBody>
          <a:bodyPr>
            <a:normAutofit/>
          </a:bodyPr>
          <a:lstStyle/>
          <a:p>
            <a:r>
              <a:rPr lang="nl-NL" sz="2400" dirty="0" smtClean="0"/>
              <a:t>Voorbeeld van wat internationalisering betekent: hoe is het leven van mensen daar verbonden met dat van mensen hier?</a:t>
            </a:r>
          </a:p>
          <a:p>
            <a:pPr>
              <a:buNone/>
            </a:pPr>
            <a:endParaRPr lang="nl-NL" sz="2400" dirty="0" smtClean="0"/>
          </a:p>
          <a:p>
            <a:r>
              <a:rPr lang="nl-NL" sz="2400" dirty="0" smtClean="0"/>
              <a:t>Inzicht krijgen in de gevolgen van internationalisering voor het leven van mensen</a:t>
            </a:r>
          </a:p>
          <a:p>
            <a:pPr>
              <a:buNone/>
            </a:pPr>
            <a:endParaRPr lang="nl-NL" sz="2400" dirty="0" smtClean="0"/>
          </a:p>
          <a:p>
            <a:r>
              <a:rPr lang="nl-NL" sz="2400" dirty="0" smtClean="0"/>
              <a:t>Oefenen in het leren oplossen van een filosofisch probleem.</a:t>
            </a:r>
            <a:endParaRPr lang="nl-NL"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solidFill>
                  <a:srgbClr val="0070C0"/>
                </a:solidFill>
              </a:rPr>
              <a:t>Wat gaan we doen</a:t>
            </a:r>
            <a:r>
              <a:rPr lang="nl-NL" dirty="0" smtClean="0"/>
              <a:t>?</a:t>
            </a:r>
            <a:endParaRPr lang="nl-NL" dirty="0"/>
          </a:p>
        </p:txBody>
      </p:sp>
      <p:sp>
        <p:nvSpPr>
          <p:cNvPr id="3" name="Tijdelijke aanduiding voor inhoud 2"/>
          <p:cNvSpPr>
            <a:spLocks noGrp="1"/>
          </p:cNvSpPr>
          <p:nvPr>
            <p:ph idx="1"/>
          </p:nvPr>
        </p:nvSpPr>
        <p:spPr>
          <a:xfrm>
            <a:off x="457200" y="1268760"/>
            <a:ext cx="8229600" cy="5328592"/>
          </a:xfrm>
        </p:spPr>
        <p:txBody>
          <a:bodyPr>
            <a:normAutofit fontScale="62500" lnSpcReduction="20000"/>
          </a:bodyPr>
          <a:lstStyle/>
          <a:p>
            <a:pPr lvl="0"/>
            <a:r>
              <a:rPr lang="nl-NL" sz="3400" dirty="0" smtClean="0"/>
              <a:t>Groepjes van drie personen</a:t>
            </a:r>
          </a:p>
          <a:p>
            <a:pPr lvl="0"/>
            <a:endParaRPr lang="nl-NL" sz="3400" dirty="0" smtClean="0"/>
          </a:p>
          <a:p>
            <a:pPr lvl="0"/>
            <a:r>
              <a:rPr lang="nl-NL" sz="3400" dirty="0" smtClean="0"/>
              <a:t>Envelop met kaartjes.  Teksten zijn aanwijzingen . Teksten lezen </a:t>
            </a:r>
          </a:p>
          <a:p>
            <a:pPr lvl="0"/>
            <a:endParaRPr lang="nl-NL" sz="3400" dirty="0" smtClean="0"/>
          </a:p>
          <a:p>
            <a:pPr lvl="0"/>
            <a:r>
              <a:rPr lang="nl-NL" sz="3400" dirty="0" smtClean="0"/>
              <a:t>Kaartjes ordenen. Wat hoort bij elkaar? </a:t>
            </a:r>
          </a:p>
          <a:p>
            <a:pPr lvl="1"/>
            <a:r>
              <a:rPr lang="nl-NL" sz="3000" dirty="0" smtClean="0"/>
              <a:t>Wie deed wat?  Waarom deed die persoon dat?</a:t>
            </a:r>
          </a:p>
          <a:p>
            <a:pPr lvl="1"/>
            <a:r>
              <a:rPr lang="nl-NL" sz="3000" dirty="0" smtClean="0"/>
              <a:t> Wat zijn oorzaken?  Wat zijn gevolgen?</a:t>
            </a:r>
            <a:endParaRPr lang="nl-NL" sz="3400" dirty="0" smtClean="0"/>
          </a:p>
          <a:p>
            <a:pPr lvl="0"/>
            <a:endParaRPr lang="nl-NL" sz="3400" dirty="0"/>
          </a:p>
          <a:p>
            <a:pPr lvl="0"/>
            <a:r>
              <a:rPr lang="nl-NL" sz="3400" dirty="0" smtClean="0"/>
              <a:t>Poster maken.   </a:t>
            </a:r>
          </a:p>
          <a:p>
            <a:pPr lvl="1"/>
            <a:r>
              <a:rPr lang="nl-NL" sz="3000" dirty="0" smtClean="0"/>
              <a:t>Trefwoorden met pijlen, zodat oorzaken en gevolgen duidelijk worden.</a:t>
            </a:r>
          </a:p>
          <a:p>
            <a:pPr lvl="1"/>
            <a:r>
              <a:rPr lang="nl-NL" sz="3000" dirty="0" smtClean="0"/>
              <a:t>Conclusie: beslis wie het meest verantwoordelijk is voor  wat er gebeurd is. Wat  moet er gebeuren  om dit soort rampen te voorkomen? </a:t>
            </a:r>
          </a:p>
          <a:p>
            <a:pPr>
              <a:buNone/>
            </a:pPr>
            <a:endParaRPr lang="nl-NL" sz="3400" dirty="0" smtClean="0"/>
          </a:p>
          <a:p>
            <a:r>
              <a:rPr lang="nl-NL" sz="3400" dirty="0" smtClean="0"/>
              <a:t>Na afloop  conclusie toelichten, bespreking met de klas </a:t>
            </a:r>
            <a:endParaRPr lang="nl-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rmAutofit/>
          </a:bodyPr>
          <a:lstStyle/>
          <a:p>
            <a:r>
              <a:rPr lang="nl-NL" dirty="0" smtClean="0">
                <a:solidFill>
                  <a:srgbClr val="0070C0"/>
                </a:solidFill>
              </a:rPr>
              <a:t>Kaartjes ordenen </a:t>
            </a:r>
            <a:endParaRPr lang="nl-NL" dirty="0">
              <a:solidFill>
                <a:srgbClr val="0070C0"/>
              </a:solidFill>
            </a:endParaRPr>
          </a:p>
        </p:txBody>
      </p:sp>
      <p:sp>
        <p:nvSpPr>
          <p:cNvPr id="3" name="Tijdelijke aanduiding voor inhoud 2"/>
          <p:cNvSpPr>
            <a:spLocks noGrp="1"/>
          </p:cNvSpPr>
          <p:nvPr>
            <p:ph idx="1"/>
          </p:nvPr>
        </p:nvSpPr>
        <p:spPr>
          <a:xfrm>
            <a:off x="457200" y="1196752"/>
            <a:ext cx="8229600" cy="5472608"/>
          </a:xfrm>
        </p:spPr>
        <p:txBody>
          <a:bodyPr>
            <a:noAutofit/>
          </a:bodyPr>
          <a:lstStyle/>
          <a:p>
            <a:pPr lvl="0"/>
            <a:r>
              <a:rPr lang="nl-NL" sz="2400" dirty="0" smtClean="0"/>
              <a:t>Maak een taakverdeling. Kies een </a:t>
            </a:r>
          </a:p>
          <a:p>
            <a:pPr lvl="1"/>
            <a:r>
              <a:rPr lang="nl-NL" sz="2000" dirty="0" smtClean="0"/>
              <a:t>gespreksleider, </a:t>
            </a:r>
          </a:p>
          <a:p>
            <a:pPr lvl="1"/>
            <a:r>
              <a:rPr lang="nl-NL" sz="2000" dirty="0" smtClean="0"/>
              <a:t>een verslaggever,</a:t>
            </a:r>
          </a:p>
          <a:p>
            <a:pPr lvl="1"/>
            <a:r>
              <a:rPr lang="nl-NL" sz="2000" dirty="0" smtClean="0"/>
              <a:t> een tijdbewaker /geluiddemper </a:t>
            </a:r>
          </a:p>
          <a:p>
            <a:pPr lvl="1"/>
            <a:endParaRPr lang="nl-NL" sz="2000" dirty="0"/>
          </a:p>
          <a:p>
            <a:pPr marL="358775" lvl="1" indent="-358775">
              <a:buFont typeface="Arial" pitchFamily="34" charset="0"/>
              <a:buChar char="•"/>
            </a:pPr>
            <a:r>
              <a:rPr lang="nl-NL" sz="2400" dirty="0" smtClean="0"/>
              <a:t>Maak de envelop open. Controleer of je  27 kaartjes hebt.</a:t>
            </a:r>
          </a:p>
          <a:p>
            <a:pPr marL="358775" lvl="1" indent="-358775">
              <a:buFont typeface="Arial" pitchFamily="34" charset="0"/>
              <a:buChar char="•"/>
            </a:pPr>
            <a:endParaRPr lang="nl-NL" sz="2400" dirty="0"/>
          </a:p>
          <a:p>
            <a:pPr marL="358775" lvl="1" indent="-358775">
              <a:buFont typeface="Arial" pitchFamily="34" charset="0"/>
              <a:buChar char="•"/>
            </a:pPr>
            <a:r>
              <a:rPr lang="nl-NL" sz="2400" dirty="0" smtClean="0"/>
              <a:t>Lees de kaartjes.  Orden de teksten tot groepjes. Welke kaartjes horen bij elkaar? Geef elk groepje een naam. </a:t>
            </a:r>
          </a:p>
          <a:p>
            <a:pPr marL="358775" lvl="1" indent="-358775">
              <a:buNone/>
            </a:pPr>
            <a:endParaRPr lang="nl-NL" sz="2400" dirty="0" smtClean="0"/>
          </a:p>
          <a:p>
            <a:pPr marL="358775" lvl="1" indent="-358775">
              <a:buFont typeface="Arial" pitchFamily="34" charset="0"/>
              <a:buChar char="•"/>
            </a:pPr>
            <a:r>
              <a:rPr lang="nl-NL" sz="2400" dirty="0" smtClean="0"/>
              <a:t>Bedenk wat de (groepjes) kaartjes met elkaar te maken hebben.</a:t>
            </a:r>
          </a:p>
          <a:p>
            <a:pPr marL="358775" lvl="1" indent="-358775">
              <a:buFont typeface="Arial" pitchFamily="34" charset="0"/>
              <a:buChar char="•"/>
            </a:pPr>
            <a:endParaRPr lang="nl-NL" sz="2400" dirty="0" smtClean="0"/>
          </a:p>
          <a:p>
            <a:pPr lvl="1"/>
            <a:endParaRPr lang="nl-NL" sz="2000" dirty="0" smtClean="0"/>
          </a:p>
          <a:p>
            <a:endParaRPr lang="nl-NL" sz="1800" dirty="0" smtClean="0"/>
          </a:p>
          <a:p>
            <a:endParaRPr lang="nl-NL"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rmAutofit/>
          </a:bodyPr>
          <a:lstStyle/>
          <a:p>
            <a:r>
              <a:rPr lang="nl-NL" dirty="0" smtClean="0">
                <a:solidFill>
                  <a:srgbClr val="0070C0"/>
                </a:solidFill>
              </a:rPr>
              <a:t>Poster maken</a:t>
            </a:r>
            <a:endParaRPr lang="nl-NL" dirty="0">
              <a:solidFill>
                <a:srgbClr val="0070C0"/>
              </a:solidFill>
            </a:endParaRPr>
          </a:p>
        </p:txBody>
      </p:sp>
      <p:sp>
        <p:nvSpPr>
          <p:cNvPr id="3" name="Tijdelijke aanduiding voor inhoud 2"/>
          <p:cNvSpPr>
            <a:spLocks noGrp="1"/>
          </p:cNvSpPr>
          <p:nvPr>
            <p:ph idx="1"/>
          </p:nvPr>
        </p:nvSpPr>
        <p:spPr>
          <a:xfrm>
            <a:off x="457200" y="1268760"/>
            <a:ext cx="8229600" cy="5184576"/>
          </a:xfrm>
        </p:spPr>
        <p:txBody>
          <a:bodyPr>
            <a:normAutofit fontScale="55000" lnSpcReduction="20000"/>
          </a:bodyPr>
          <a:lstStyle/>
          <a:p>
            <a:r>
              <a:rPr lang="nl-NL" sz="4400" dirty="0" smtClean="0"/>
              <a:t>Maak een verhaal</a:t>
            </a:r>
          </a:p>
          <a:p>
            <a:pPr lvl="1"/>
            <a:r>
              <a:rPr lang="nl-NL" sz="4000" dirty="0" smtClean="0">
                <a:latin typeface="Calibri" pitchFamily="34" charset="0"/>
              </a:rPr>
              <a:t>Bekijk de groepjes kaarten. Probeer er een verhaal van te maken:.  Wat is er gebeurd, wie deed wat ( of deed niets?)</a:t>
            </a:r>
          </a:p>
          <a:p>
            <a:pPr lvl="1"/>
            <a:r>
              <a:rPr lang="nl-NL" sz="4000" dirty="0" smtClean="0">
                <a:latin typeface="Calibri" pitchFamily="34" charset="0"/>
              </a:rPr>
              <a:t>Probeer </a:t>
            </a:r>
            <a:r>
              <a:rPr lang="nl-NL" sz="4000" b="1" dirty="0" smtClean="0">
                <a:latin typeface="Calibri" pitchFamily="34" charset="0"/>
              </a:rPr>
              <a:t>zoveel mogelijk informatie </a:t>
            </a:r>
            <a:r>
              <a:rPr lang="nl-NL" sz="4000" dirty="0" smtClean="0">
                <a:latin typeface="Calibri" pitchFamily="34" charset="0"/>
              </a:rPr>
              <a:t>te gebruiken. Gebruik  woorden als  toen, daarna, doordat, omdat, daardoor,  want … om duidelijk te maken wat het een met het ander te maken heeft.</a:t>
            </a:r>
            <a:r>
              <a:rPr lang="nl-NL" sz="4000" dirty="0" smtClean="0"/>
              <a:t/>
            </a:r>
            <a:br>
              <a:rPr lang="nl-NL" sz="4000" dirty="0" smtClean="0"/>
            </a:br>
            <a:endParaRPr lang="nl-NL" sz="4000" dirty="0" smtClean="0"/>
          </a:p>
          <a:p>
            <a:endParaRPr lang="nl-NL" sz="3400" dirty="0"/>
          </a:p>
          <a:p>
            <a:r>
              <a:rPr lang="nl-NL" sz="4400" dirty="0" smtClean="0"/>
              <a:t>Maak een poster. </a:t>
            </a:r>
            <a:endParaRPr lang="nl-NL" sz="4400" dirty="0"/>
          </a:p>
          <a:p>
            <a:pPr lvl="1"/>
            <a:r>
              <a:rPr lang="nl-NL" sz="4000" dirty="0" smtClean="0"/>
              <a:t>Gebruik trefwoorden ( Bijvoorbeeld: </a:t>
            </a:r>
            <a:r>
              <a:rPr lang="nl-NL" sz="4000" dirty="0" err="1" smtClean="0"/>
              <a:t>KTS-fabriek</a:t>
            </a:r>
            <a:r>
              <a:rPr lang="nl-NL" sz="4000" dirty="0" smtClean="0"/>
              <a:t>) en pijlen.  </a:t>
            </a:r>
          </a:p>
          <a:p>
            <a:pPr lvl="1"/>
            <a:r>
              <a:rPr lang="nl-NL" sz="4000" dirty="0" smtClean="0"/>
              <a:t>Een pijl geeft aan wat de twee woorden met elkaar te maken hebben. Bijvoorbeeld</a:t>
            </a:r>
          </a:p>
          <a:p>
            <a:pPr>
              <a:buNone/>
            </a:pPr>
            <a:endParaRPr lang="nl-NL" sz="4400" dirty="0" smtClean="0"/>
          </a:p>
          <a:p>
            <a:pPr>
              <a:buNone/>
            </a:pPr>
            <a:r>
              <a:rPr lang="nl-NL" sz="4400" dirty="0" smtClean="0"/>
              <a:t> 		</a:t>
            </a:r>
            <a:r>
              <a:rPr lang="nl-NL" sz="4400" i="1" dirty="0" smtClean="0"/>
              <a:t>Bouwkundige gebreken </a:t>
            </a:r>
            <a:r>
              <a:rPr lang="nl-NL" sz="4400" i="1" dirty="0" smtClean="0">
                <a:sym typeface="Wingdings" pitchFamily="2" charset="2"/>
              </a:rPr>
              <a:t> kortsluiting  brand</a:t>
            </a:r>
            <a:endParaRPr lang="nl-NL" sz="4400" i="1" dirty="0" smtClean="0"/>
          </a:p>
          <a:p>
            <a:pPr>
              <a:buNone/>
            </a:pPr>
            <a:endParaRPr lang="nl-NL" sz="3400" dirty="0" smtClean="0"/>
          </a:p>
          <a:p>
            <a:endParaRPr lang="nl-NL" sz="3400" dirty="0"/>
          </a:p>
          <a:p>
            <a:endParaRPr lang="nl-NL" dirty="0" smtClean="0"/>
          </a:p>
          <a:p>
            <a:endParaRPr lang="nl-NL" dirty="0" smtClean="0"/>
          </a:p>
          <a:p>
            <a:endParaRPr lang="nl-N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Bespreking</a:t>
            </a:r>
            <a:endParaRPr lang="nl-NL" dirty="0"/>
          </a:p>
        </p:txBody>
      </p:sp>
      <p:sp>
        <p:nvSpPr>
          <p:cNvPr id="3" name="Tijdelijke aanduiding voor inhoud 2"/>
          <p:cNvSpPr>
            <a:spLocks noGrp="1"/>
          </p:cNvSpPr>
          <p:nvPr>
            <p:ph idx="1"/>
          </p:nvPr>
        </p:nvSpPr>
        <p:spPr>
          <a:xfrm>
            <a:off x="457200" y="1412776"/>
            <a:ext cx="8229600" cy="4713387"/>
          </a:xfrm>
        </p:spPr>
        <p:txBody>
          <a:bodyPr/>
          <a:lstStyle/>
          <a:p>
            <a:r>
              <a:rPr lang="nl-NL" sz="2800" dirty="0" smtClean="0"/>
              <a:t>Het verhaal van </a:t>
            </a:r>
            <a:r>
              <a:rPr lang="nl-NL" sz="2800" dirty="0" err="1" smtClean="0"/>
              <a:t>Romina</a:t>
            </a:r>
            <a:r>
              <a:rPr lang="nl-NL" sz="2800" dirty="0" smtClean="0"/>
              <a:t>:  </a:t>
            </a:r>
          </a:p>
          <a:p>
            <a:pPr lvl="1"/>
            <a:r>
              <a:rPr lang="nl-NL" sz="2400" dirty="0" smtClean="0"/>
              <a:t>wat is er gebeurd, wie zijn erbij betrokken, wie is of wie zijn (het meest) verantwoordelijk</a:t>
            </a:r>
            <a:r>
              <a:rPr lang="nl-NL" sz="2400" dirty="0"/>
              <a:t>?</a:t>
            </a:r>
            <a:endParaRPr lang="nl-NL" sz="2400" dirty="0" smtClean="0"/>
          </a:p>
          <a:p>
            <a:pPr lvl="1"/>
            <a:r>
              <a:rPr lang="nl-NL" sz="2400" dirty="0" smtClean="0"/>
              <a:t>Hoe verder: wat zou er moeten gebeuren; wie kan wat doen?</a:t>
            </a:r>
          </a:p>
          <a:p>
            <a:pPr lvl="1">
              <a:buNone/>
            </a:pPr>
            <a:r>
              <a:rPr lang="nl-NL" sz="2400" dirty="0" smtClean="0"/>
              <a:t> </a:t>
            </a:r>
            <a:endParaRPr lang="nl-NL" dirty="0" smtClean="0"/>
          </a:p>
          <a:p>
            <a:pPr lvl="1">
              <a:buNone/>
            </a:pPr>
            <a:endParaRPr lang="nl-N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70C0"/>
                </a:solidFill>
              </a:rPr>
              <a:t>Wat moet er gebeuren?</a:t>
            </a:r>
            <a:endParaRPr lang="nl-NL" dirty="0">
              <a:solidFill>
                <a:srgbClr val="0070C0"/>
              </a:solidFill>
            </a:endParaRPr>
          </a:p>
        </p:txBody>
      </p:sp>
      <p:sp>
        <p:nvSpPr>
          <p:cNvPr id="3" name="Tijdelijke aanduiding voor inhoud 2"/>
          <p:cNvSpPr>
            <a:spLocks noGrp="1"/>
          </p:cNvSpPr>
          <p:nvPr>
            <p:ph idx="1"/>
          </p:nvPr>
        </p:nvSpPr>
        <p:spPr/>
        <p:txBody>
          <a:bodyPr>
            <a:normAutofit/>
          </a:bodyPr>
          <a:lstStyle/>
          <a:p>
            <a:r>
              <a:rPr lang="nl-NL" sz="2400" dirty="0" smtClean="0"/>
              <a:t>Consumenten moeten geen kleding meer kopen bij C&amp; A, H&amp;M, </a:t>
            </a:r>
            <a:r>
              <a:rPr lang="nl-NL" sz="2400" dirty="0" err="1" smtClean="0"/>
              <a:t>Prenatal</a:t>
            </a:r>
            <a:r>
              <a:rPr lang="nl-NL" sz="2400" dirty="0" smtClean="0"/>
              <a:t>, </a:t>
            </a:r>
            <a:r>
              <a:rPr lang="nl-NL" sz="2400" dirty="0" err="1" smtClean="0"/>
              <a:t>Primark</a:t>
            </a:r>
            <a:r>
              <a:rPr lang="nl-NL" sz="2400" dirty="0" smtClean="0"/>
              <a:t> en andere bedrijven die fabrieken in Bangladesh hebben.  </a:t>
            </a:r>
          </a:p>
          <a:p>
            <a:endParaRPr lang="nl-NL" sz="2400" dirty="0" smtClean="0"/>
          </a:p>
          <a:p>
            <a:r>
              <a:rPr lang="nl-NL" sz="2400" dirty="0" smtClean="0"/>
              <a:t>Bedrijven als  C&amp;A, H&amp;M, </a:t>
            </a:r>
            <a:r>
              <a:rPr lang="nl-NL" sz="2400" dirty="0" err="1" smtClean="0"/>
              <a:t>Prenatal</a:t>
            </a:r>
            <a:r>
              <a:rPr lang="nl-NL" sz="2400" dirty="0" smtClean="0"/>
              <a:t>, </a:t>
            </a:r>
            <a:r>
              <a:rPr lang="nl-NL" sz="2400" dirty="0" err="1" smtClean="0"/>
              <a:t>Primark</a:t>
            </a:r>
            <a:r>
              <a:rPr lang="nl-NL" sz="2400" dirty="0" smtClean="0"/>
              <a:t> … moeten weggaan uit Bangladesh en naar een ander land gaan. </a:t>
            </a:r>
          </a:p>
          <a:p>
            <a:endParaRPr lang="nl-NL" sz="2400" dirty="0" smtClean="0"/>
          </a:p>
          <a:p>
            <a:r>
              <a:rPr lang="nl-NL" sz="2400" dirty="0" smtClean="0"/>
              <a:t>C&amp;A , H&amp;M en andere bedrijven moeten de arbeiders meer gaan betalen en de veiligheid beter controleren </a:t>
            </a:r>
          </a:p>
          <a:p>
            <a:pPr lvl="1"/>
            <a:r>
              <a:rPr lang="nl-NL" sz="2400" dirty="0"/>
              <a:t> </a:t>
            </a:r>
            <a:r>
              <a:rPr lang="nl-NL" sz="2400" dirty="0" smtClean="0"/>
              <a:t>als dat betekent dat de prijs omhoog gaat, wil jij er dan meer voor betalen? </a:t>
            </a:r>
            <a:endParaRPr lang="nl-NL"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solidFill>
                  <a:srgbClr val="0070C0"/>
                </a:solidFill>
              </a:rPr>
              <a:t>Andere voorbeelden? </a:t>
            </a:r>
            <a:endParaRPr lang="nl-NL" dirty="0">
              <a:solidFill>
                <a:srgbClr val="0070C0"/>
              </a:solidFill>
            </a:endParaRPr>
          </a:p>
        </p:txBody>
      </p:sp>
      <p:sp>
        <p:nvSpPr>
          <p:cNvPr id="3" name="Tijdelijke aanduiding voor inhoud 2"/>
          <p:cNvSpPr>
            <a:spLocks noGrp="1"/>
          </p:cNvSpPr>
          <p:nvPr>
            <p:ph idx="1"/>
          </p:nvPr>
        </p:nvSpPr>
        <p:spPr/>
        <p:txBody>
          <a:bodyPr>
            <a:normAutofit/>
          </a:bodyPr>
          <a:lstStyle/>
          <a:p>
            <a:r>
              <a:rPr lang="nl-NL" dirty="0" smtClean="0"/>
              <a:t>Het laten maken van goedkope kleding in Bangladesh is een voorbeeld een probleem met de vrije markt. </a:t>
            </a:r>
          </a:p>
          <a:p>
            <a:pPr>
              <a:buNone/>
            </a:pPr>
            <a:r>
              <a:rPr lang="nl-NL" dirty="0" smtClean="0"/>
              <a:t>	Weet je nog meer van dit soort voorbeelden?</a:t>
            </a:r>
          </a:p>
          <a:p>
            <a:pPr>
              <a:buNone/>
            </a:pPr>
            <a:r>
              <a:rPr lang="nl-NL" dirty="0" smtClean="0"/>
              <a:t>	 </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3851</TotalTime>
  <Words>530</Words>
  <Application>Microsoft Office PowerPoint</Application>
  <PresentationFormat>Diavoorstelling (4:3)</PresentationFormat>
  <Paragraphs>69</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Calibri</vt:lpstr>
      <vt:lpstr>Wingdings</vt:lpstr>
      <vt:lpstr>Office-thema</vt:lpstr>
      <vt:lpstr>Wie is verantwoordelijk voor de dood van Romina?</vt:lpstr>
      <vt:lpstr>Meer dan honderd doden bij brand in kledingfabriek Bangladesh </vt:lpstr>
      <vt:lpstr>Waarom deze opdracht?</vt:lpstr>
      <vt:lpstr>Wat gaan we doen?</vt:lpstr>
      <vt:lpstr>Kaartjes ordenen </vt:lpstr>
      <vt:lpstr>Poster maken</vt:lpstr>
      <vt:lpstr>Bespreking</vt:lpstr>
      <vt:lpstr>Wat moet er gebeuren?</vt:lpstr>
      <vt:lpstr>Andere voorbeelden? </vt:lpstr>
    </vt:vector>
  </TitlesOfParts>
  <Company>Radboud Universiteit Nijmegen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komt het dat boer Regtop in 1995 bijna failliet was</dc:title>
  <dc:creator>u361124</dc:creator>
  <cp:lastModifiedBy>Ine Raangs</cp:lastModifiedBy>
  <cp:revision>45</cp:revision>
  <dcterms:created xsi:type="dcterms:W3CDTF">2011-03-25T08:30:38Z</dcterms:created>
  <dcterms:modified xsi:type="dcterms:W3CDTF">2019-06-20T12:05:46Z</dcterms:modified>
</cp:coreProperties>
</file>