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DF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32"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A55070D7-BC86-40CD-A6D6-271451059C48}" type="datetimeFigureOut">
              <a:rPr lang="nl-NL" smtClean="0"/>
              <a:t>19-3-2019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05A32D1-06F6-471E-82FB-8892152F3583}" type="slidenum">
              <a:rPr lang="nl-NL" smtClean="0"/>
              <a:t>‹nr.›</a:t>
            </a:fld>
            <a:endParaRPr lang="nl-NL"/>
          </a:p>
        </p:txBody>
      </p:sp>
    </p:spTree>
    <p:extLst>
      <p:ext uri="{BB962C8B-B14F-4D97-AF65-F5344CB8AC3E}">
        <p14:creationId xmlns:p14="http://schemas.microsoft.com/office/powerpoint/2010/main" val="201252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55070D7-BC86-40CD-A6D6-271451059C48}" type="datetimeFigureOut">
              <a:rPr lang="nl-NL" smtClean="0"/>
              <a:t>19-3-2019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05A32D1-06F6-471E-82FB-8892152F3583}" type="slidenum">
              <a:rPr lang="nl-NL" smtClean="0"/>
              <a:t>‹nr.›</a:t>
            </a:fld>
            <a:endParaRPr lang="nl-NL"/>
          </a:p>
        </p:txBody>
      </p:sp>
    </p:spTree>
    <p:extLst>
      <p:ext uri="{BB962C8B-B14F-4D97-AF65-F5344CB8AC3E}">
        <p14:creationId xmlns:p14="http://schemas.microsoft.com/office/powerpoint/2010/main" val="1530193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55070D7-BC86-40CD-A6D6-271451059C48}" type="datetimeFigureOut">
              <a:rPr lang="nl-NL" smtClean="0"/>
              <a:t>19-3-2019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05A32D1-06F6-471E-82FB-8892152F3583}" type="slidenum">
              <a:rPr lang="nl-NL" smtClean="0"/>
              <a:t>‹nr.›</a:t>
            </a:fld>
            <a:endParaRPr lang="nl-NL"/>
          </a:p>
        </p:txBody>
      </p:sp>
    </p:spTree>
    <p:extLst>
      <p:ext uri="{BB962C8B-B14F-4D97-AF65-F5344CB8AC3E}">
        <p14:creationId xmlns:p14="http://schemas.microsoft.com/office/powerpoint/2010/main" val="2348510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55070D7-BC86-40CD-A6D6-271451059C48}" type="datetimeFigureOut">
              <a:rPr lang="nl-NL" smtClean="0"/>
              <a:t>19-3-2019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05A32D1-06F6-471E-82FB-8892152F3583}" type="slidenum">
              <a:rPr lang="nl-NL" smtClean="0"/>
              <a:t>‹nr.›</a:t>
            </a:fld>
            <a:endParaRPr lang="nl-NL"/>
          </a:p>
        </p:txBody>
      </p:sp>
    </p:spTree>
    <p:extLst>
      <p:ext uri="{BB962C8B-B14F-4D97-AF65-F5344CB8AC3E}">
        <p14:creationId xmlns:p14="http://schemas.microsoft.com/office/powerpoint/2010/main" val="65694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A55070D7-BC86-40CD-A6D6-271451059C48}" type="datetimeFigureOut">
              <a:rPr lang="nl-NL" smtClean="0"/>
              <a:t>19-3-2019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05A32D1-06F6-471E-82FB-8892152F3583}" type="slidenum">
              <a:rPr lang="nl-NL" smtClean="0"/>
              <a:t>‹nr.›</a:t>
            </a:fld>
            <a:endParaRPr lang="nl-NL"/>
          </a:p>
        </p:txBody>
      </p:sp>
    </p:spTree>
    <p:extLst>
      <p:ext uri="{BB962C8B-B14F-4D97-AF65-F5344CB8AC3E}">
        <p14:creationId xmlns:p14="http://schemas.microsoft.com/office/powerpoint/2010/main" val="2890042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A55070D7-BC86-40CD-A6D6-271451059C48}" type="datetimeFigureOut">
              <a:rPr lang="nl-NL" smtClean="0"/>
              <a:t>19-3-2019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05A32D1-06F6-471E-82FB-8892152F3583}" type="slidenum">
              <a:rPr lang="nl-NL" smtClean="0"/>
              <a:t>‹nr.›</a:t>
            </a:fld>
            <a:endParaRPr lang="nl-NL"/>
          </a:p>
        </p:txBody>
      </p:sp>
    </p:spTree>
    <p:extLst>
      <p:ext uri="{BB962C8B-B14F-4D97-AF65-F5344CB8AC3E}">
        <p14:creationId xmlns:p14="http://schemas.microsoft.com/office/powerpoint/2010/main" val="155679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A55070D7-BC86-40CD-A6D6-271451059C48}" type="datetimeFigureOut">
              <a:rPr lang="nl-NL" smtClean="0"/>
              <a:t>19-3-2019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05A32D1-06F6-471E-82FB-8892152F3583}" type="slidenum">
              <a:rPr lang="nl-NL" smtClean="0"/>
              <a:t>‹nr.›</a:t>
            </a:fld>
            <a:endParaRPr lang="nl-NL"/>
          </a:p>
        </p:txBody>
      </p:sp>
    </p:spTree>
    <p:extLst>
      <p:ext uri="{BB962C8B-B14F-4D97-AF65-F5344CB8AC3E}">
        <p14:creationId xmlns:p14="http://schemas.microsoft.com/office/powerpoint/2010/main" val="3212073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A55070D7-BC86-40CD-A6D6-271451059C48}" type="datetimeFigureOut">
              <a:rPr lang="nl-NL" smtClean="0"/>
              <a:t>19-3-2019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05A32D1-06F6-471E-82FB-8892152F3583}" type="slidenum">
              <a:rPr lang="nl-NL" smtClean="0"/>
              <a:t>‹nr.›</a:t>
            </a:fld>
            <a:endParaRPr lang="nl-NL"/>
          </a:p>
        </p:txBody>
      </p:sp>
    </p:spTree>
    <p:extLst>
      <p:ext uri="{BB962C8B-B14F-4D97-AF65-F5344CB8AC3E}">
        <p14:creationId xmlns:p14="http://schemas.microsoft.com/office/powerpoint/2010/main" val="4208910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55070D7-BC86-40CD-A6D6-271451059C48}" type="datetimeFigureOut">
              <a:rPr lang="nl-NL" smtClean="0"/>
              <a:t>19-3-2019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05A32D1-06F6-471E-82FB-8892152F3583}" type="slidenum">
              <a:rPr lang="nl-NL" smtClean="0"/>
              <a:t>‹nr.›</a:t>
            </a:fld>
            <a:endParaRPr lang="nl-NL"/>
          </a:p>
        </p:txBody>
      </p:sp>
    </p:spTree>
    <p:extLst>
      <p:ext uri="{BB962C8B-B14F-4D97-AF65-F5344CB8AC3E}">
        <p14:creationId xmlns:p14="http://schemas.microsoft.com/office/powerpoint/2010/main" val="4218158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55070D7-BC86-40CD-A6D6-271451059C48}" type="datetimeFigureOut">
              <a:rPr lang="nl-NL" smtClean="0"/>
              <a:t>19-3-2019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05A32D1-06F6-471E-82FB-8892152F3583}" type="slidenum">
              <a:rPr lang="nl-NL" smtClean="0"/>
              <a:t>‹nr.›</a:t>
            </a:fld>
            <a:endParaRPr lang="nl-NL"/>
          </a:p>
        </p:txBody>
      </p:sp>
    </p:spTree>
    <p:extLst>
      <p:ext uri="{BB962C8B-B14F-4D97-AF65-F5344CB8AC3E}">
        <p14:creationId xmlns:p14="http://schemas.microsoft.com/office/powerpoint/2010/main" val="2599728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55070D7-BC86-40CD-A6D6-271451059C48}" type="datetimeFigureOut">
              <a:rPr lang="nl-NL" smtClean="0"/>
              <a:t>19-3-2019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05A32D1-06F6-471E-82FB-8892152F3583}" type="slidenum">
              <a:rPr lang="nl-NL" smtClean="0"/>
              <a:t>‹nr.›</a:t>
            </a:fld>
            <a:endParaRPr lang="nl-NL"/>
          </a:p>
        </p:txBody>
      </p:sp>
    </p:spTree>
    <p:extLst>
      <p:ext uri="{BB962C8B-B14F-4D97-AF65-F5344CB8AC3E}">
        <p14:creationId xmlns:p14="http://schemas.microsoft.com/office/powerpoint/2010/main" val="2584461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CDFED"/>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5070D7-BC86-40CD-A6D6-271451059C48}" type="datetimeFigureOut">
              <a:rPr lang="nl-NL" smtClean="0"/>
              <a:t>19-3-2019</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5A32D1-06F6-471E-82FB-8892152F3583}" type="slidenum">
              <a:rPr lang="nl-NL" smtClean="0"/>
              <a:t>‹nr.›</a:t>
            </a:fld>
            <a:endParaRPr lang="nl-NL"/>
          </a:p>
        </p:txBody>
      </p:sp>
    </p:spTree>
    <p:extLst>
      <p:ext uri="{BB962C8B-B14F-4D97-AF65-F5344CB8AC3E}">
        <p14:creationId xmlns:p14="http://schemas.microsoft.com/office/powerpoint/2010/main" val="4208864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72720" y="0"/>
            <a:ext cx="9144000" cy="2387600"/>
          </a:xfrm>
        </p:spPr>
        <p:txBody>
          <a:bodyPr/>
          <a:lstStyle/>
          <a:p>
            <a:r>
              <a:rPr lang="nl-NL" dirty="0" err="1" smtClean="0">
                <a:latin typeface="+mn-lt"/>
              </a:rPr>
              <a:t>Gettier</a:t>
            </a:r>
            <a:r>
              <a:rPr lang="nl-NL" dirty="0" smtClean="0">
                <a:latin typeface="+mn-lt"/>
              </a:rPr>
              <a:t>-gevallen</a:t>
            </a:r>
            <a:endParaRPr lang="nl-NL" dirty="0">
              <a:latin typeface="+mn-lt"/>
            </a:endParaRPr>
          </a:p>
        </p:txBody>
      </p:sp>
      <p:sp>
        <p:nvSpPr>
          <p:cNvPr id="3" name="Ondertitel 2"/>
          <p:cNvSpPr>
            <a:spLocks noGrp="1"/>
          </p:cNvSpPr>
          <p:nvPr>
            <p:ph type="subTitle" idx="1"/>
          </p:nvPr>
        </p:nvSpPr>
        <p:spPr>
          <a:xfrm>
            <a:off x="1016000" y="3602038"/>
            <a:ext cx="6817360" cy="2687002"/>
          </a:xfrm>
        </p:spPr>
        <p:txBody>
          <a:bodyPr>
            <a:normAutofit lnSpcReduction="10000"/>
          </a:bodyPr>
          <a:lstStyle/>
          <a:p>
            <a:r>
              <a:rPr lang="nl-NL" dirty="0" smtClean="0"/>
              <a:t>Algemene introductie bij de tekst </a:t>
            </a:r>
          </a:p>
          <a:p>
            <a:r>
              <a:rPr lang="nl-NL" dirty="0" smtClean="0"/>
              <a:t>“Is </a:t>
            </a:r>
            <a:r>
              <a:rPr lang="nl-NL" dirty="0" err="1" smtClean="0"/>
              <a:t>Justified</a:t>
            </a:r>
            <a:r>
              <a:rPr lang="nl-NL" dirty="0" smtClean="0"/>
              <a:t> True Belief Knowledge?”</a:t>
            </a:r>
          </a:p>
          <a:p>
            <a:endParaRPr lang="nl-NL" dirty="0"/>
          </a:p>
          <a:p>
            <a:r>
              <a:rPr lang="nl-NL" dirty="0" smtClean="0"/>
              <a:t>Edmund </a:t>
            </a:r>
            <a:r>
              <a:rPr lang="nl-NL" dirty="0" err="1" smtClean="0"/>
              <a:t>Gettier</a:t>
            </a:r>
            <a:r>
              <a:rPr lang="nl-NL" dirty="0" smtClean="0"/>
              <a:t> </a:t>
            </a:r>
          </a:p>
          <a:p>
            <a:r>
              <a:rPr lang="nl-NL" dirty="0" smtClean="0"/>
              <a:t>1927 – heden</a:t>
            </a:r>
          </a:p>
          <a:p>
            <a:r>
              <a:rPr lang="nl-NL" dirty="0" smtClean="0"/>
              <a:t>VS</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33360" y="2905700"/>
            <a:ext cx="4602480" cy="3839284"/>
          </a:xfrm>
          <a:prstGeom prst="rect">
            <a:avLst/>
          </a:prstGeom>
        </p:spPr>
      </p:pic>
    </p:spTree>
    <p:extLst>
      <p:ext uri="{BB962C8B-B14F-4D97-AF65-F5344CB8AC3E}">
        <p14:creationId xmlns:p14="http://schemas.microsoft.com/office/powerpoint/2010/main" val="1850770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Traditionele analyse van kennis (Plato): </a:t>
            </a:r>
            <a:br>
              <a:rPr lang="nl-NL" dirty="0" smtClean="0"/>
            </a:br>
            <a:r>
              <a:rPr lang="nl-NL" dirty="0" smtClean="0"/>
              <a:t>Van kennis is sprake als en alleen als: </a:t>
            </a:r>
            <a:endParaRPr lang="nl-NL" dirty="0"/>
          </a:p>
        </p:txBody>
      </p:sp>
      <p:sp>
        <p:nvSpPr>
          <p:cNvPr id="3" name="Tijdelijke aanduiding voor inhoud 2"/>
          <p:cNvSpPr>
            <a:spLocks noGrp="1"/>
          </p:cNvSpPr>
          <p:nvPr>
            <p:ph idx="1"/>
          </p:nvPr>
        </p:nvSpPr>
        <p:spPr/>
        <p:txBody>
          <a:bodyPr>
            <a:normAutofit fontScale="70000" lnSpcReduction="20000"/>
          </a:bodyPr>
          <a:lstStyle/>
          <a:p>
            <a:pPr marL="514350" indent="-514350">
              <a:buAutoNum type="arabicParenR"/>
            </a:pPr>
            <a:r>
              <a:rPr lang="nl-NL" dirty="0" smtClean="0"/>
              <a:t>Het subject </a:t>
            </a:r>
            <a:r>
              <a:rPr lang="nl-NL" dirty="0" smtClean="0"/>
              <a:t>moet ervan </a:t>
            </a:r>
            <a:r>
              <a:rPr lang="nl-NL" b="1" dirty="0" smtClean="0"/>
              <a:t>overtuigd</a:t>
            </a:r>
            <a:r>
              <a:rPr lang="nl-NL" dirty="0" smtClean="0"/>
              <a:t> zijn</a:t>
            </a:r>
          </a:p>
          <a:p>
            <a:pPr marL="514350" indent="-514350">
              <a:buAutoNum type="arabicParenR"/>
            </a:pPr>
            <a:r>
              <a:rPr lang="nl-NL" dirty="0" smtClean="0"/>
              <a:t>Het moet </a:t>
            </a:r>
            <a:r>
              <a:rPr lang="nl-NL" b="1" dirty="0" smtClean="0"/>
              <a:t>waar</a:t>
            </a:r>
            <a:r>
              <a:rPr lang="nl-NL" dirty="0" smtClean="0"/>
              <a:t> zijn</a:t>
            </a:r>
          </a:p>
          <a:p>
            <a:pPr marL="514350" indent="-514350">
              <a:buAutoNum type="arabicParenR"/>
            </a:pPr>
            <a:r>
              <a:rPr lang="nl-NL" dirty="0" smtClean="0"/>
              <a:t>Er moet een </a:t>
            </a:r>
            <a:r>
              <a:rPr lang="nl-NL" b="1" dirty="0" smtClean="0"/>
              <a:t>verantwoording</a:t>
            </a:r>
            <a:r>
              <a:rPr lang="nl-NL" dirty="0" smtClean="0"/>
              <a:t> zijn voor zijn overtuiging</a:t>
            </a:r>
          </a:p>
          <a:p>
            <a:pPr marL="514350" indent="-514350">
              <a:buAutoNum type="arabicParenR"/>
            </a:pPr>
            <a:endParaRPr lang="nl-NL" dirty="0"/>
          </a:p>
          <a:p>
            <a:pPr marL="0" indent="0">
              <a:buNone/>
            </a:pPr>
            <a:r>
              <a:rPr lang="nl-NL" dirty="0" smtClean="0"/>
              <a:t>(Standaard definitie van kennis)</a:t>
            </a:r>
          </a:p>
          <a:p>
            <a:pPr marL="0" indent="0">
              <a:buNone/>
            </a:pPr>
            <a:endParaRPr lang="nl-NL" dirty="0"/>
          </a:p>
          <a:p>
            <a:pPr marL="0" indent="0">
              <a:buNone/>
            </a:pPr>
            <a:r>
              <a:rPr lang="nl-NL" dirty="0" smtClean="0"/>
              <a:t>Bv: </a:t>
            </a:r>
          </a:p>
          <a:p>
            <a:pPr marL="0" indent="0">
              <a:buNone/>
            </a:pPr>
            <a:r>
              <a:rPr lang="nl-NL" dirty="0" smtClean="0"/>
              <a:t>Ik weet dat het 12 uur is als en alleen als: </a:t>
            </a:r>
          </a:p>
          <a:p>
            <a:pPr marL="0" indent="0">
              <a:buNone/>
            </a:pPr>
            <a:endParaRPr lang="nl-NL" dirty="0" smtClean="0"/>
          </a:p>
          <a:p>
            <a:pPr>
              <a:buFontTx/>
              <a:buChar char="-"/>
            </a:pPr>
            <a:r>
              <a:rPr lang="nl-NL" dirty="0" smtClean="0"/>
              <a:t>Ik ben ervan overtuigd dat het 12 uur is</a:t>
            </a:r>
          </a:p>
          <a:p>
            <a:pPr>
              <a:buFontTx/>
              <a:buChar char="-"/>
            </a:pPr>
            <a:r>
              <a:rPr lang="nl-NL" dirty="0" smtClean="0"/>
              <a:t>Het is 12 uur</a:t>
            </a:r>
          </a:p>
          <a:p>
            <a:pPr>
              <a:buFontTx/>
              <a:buChar char="-"/>
            </a:pPr>
            <a:r>
              <a:rPr lang="nl-NL" dirty="0" smtClean="0"/>
              <a:t>Mijn overtuiging wordt gerechtvaardigd door een blik op de klok in het lokaal, die 12 uur aangeeft</a:t>
            </a:r>
          </a:p>
          <a:p>
            <a:pPr marL="0" indent="0">
              <a:buNone/>
            </a:pPr>
            <a:endParaRPr lang="nl-NL" dirty="0" smtClean="0"/>
          </a:p>
          <a:p>
            <a:pPr marL="514350" indent="-514350">
              <a:buAutoNum type="arabicParenR"/>
            </a:pPr>
            <a:endParaRPr lang="nl-NL" dirty="0"/>
          </a:p>
          <a:p>
            <a:pPr marL="0" indent="0">
              <a:buNone/>
            </a:pPr>
            <a:endParaRPr lang="nl-NL" dirty="0" smtClean="0"/>
          </a:p>
          <a:p>
            <a:endParaRPr lang="nl-NL" dirty="0"/>
          </a:p>
        </p:txBody>
      </p:sp>
    </p:spTree>
    <p:extLst>
      <p:ext uri="{BB962C8B-B14F-4D97-AF65-F5344CB8AC3E}">
        <p14:creationId xmlns:p14="http://schemas.microsoft.com/office/powerpoint/2010/main" val="2168155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Tegenvoorbeeld voor de traditionele visie op kennis: </a:t>
            </a:r>
            <a:r>
              <a:rPr lang="nl-NL" dirty="0" err="1" smtClean="0"/>
              <a:t>Gettier</a:t>
            </a:r>
            <a:r>
              <a:rPr lang="nl-NL" dirty="0" smtClean="0"/>
              <a:t>-gevallen	</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dirty="0" smtClean="0"/>
              <a:t>Ik weet dat het 12 uur is: </a:t>
            </a:r>
          </a:p>
          <a:p>
            <a:pPr marL="0" indent="0">
              <a:buNone/>
            </a:pPr>
            <a:endParaRPr lang="nl-NL" dirty="0"/>
          </a:p>
          <a:p>
            <a:pPr>
              <a:buFontTx/>
              <a:buChar char="-"/>
            </a:pPr>
            <a:r>
              <a:rPr lang="nl-NL" dirty="0" smtClean="0"/>
              <a:t>Ik ben ervan overtuigd dat het 12 uur is</a:t>
            </a:r>
          </a:p>
          <a:p>
            <a:pPr>
              <a:buFontTx/>
              <a:buChar char="-"/>
            </a:pPr>
            <a:r>
              <a:rPr lang="nl-NL" dirty="0" smtClean="0"/>
              <a:t>Het is 12 uur</a:t>
            </a:r>
          </a:p>
          <a:p>
            <a:pPr>
              <a:buFontTx/>
              <a:buChar char="-"/>
            </a:pPr>
            <a:r>
              <a:rPr lang="nl-NL" dirty="0" smtClean="0"/>
              <a:t>Mijn overtuiging wordt gerechtvaardigd door een blik op de klok in </a:t>
            </a:r>
            <a:r>
              <a:rPr lang="nl-NL" dirty="0" smtClean="0"/>
              <a:t>het lokaal</a:t>
            </a:r>
            <a:r>
              <a:rPr lang="nl-NL" dirty="0" smtClean="0"/>
              <a:t>, </a:t>
            </a:r>
            <a:r>
              <a:rPr lang="nl-NL" dirty="0" smtClean="0"/>
              <a:t>die 12 uur aangeeft</a:t>
            </a:r>
          </a:p>
          <a:p>
            <a:pPr>
              <a:buFontTx/>
              <a:buChar char="-"/>
            </a:pPr>
            <a:endParaRPr lang="nl-NL" dirty="0"/>
          </a:p>
          <a:p>
            <a:pPr marL="0" indent="0">
              <a:buNone/>
            </a:pPr>
            <a:r>
              <a:rPr lang="nl-NL" dirty="0" smtClean="0"/>
              <a:t>Nu deze zelfde situatie, maar de klok in het lokaal staat stil. Mijn verantwoording voor mijn kennis is slechts toevallig waar. We zouden intuïtief zeggen dat ik niet kan weten dat het 12 uur is. </a:t>
            </a:r>
            <a:endParaRPr lang="nl-NL" dirty="0"/>
          </a:p>
        </p:txBody>
      </p:sp>
    </p:spTree>
    <p:extLst>
      <p:ext uri="{BB962C8B-B14F-4D97-AF65-F5344CB8AC3E}">
        <p14:creationId xmlns:p14="http://schemas.microsoft.com/office/powerpoint/2010/main" val="2748475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Oplossing van </a:t>
            </a:r>
            <a:r>
              <a:rPr lang="nl-NL" dirty="0" err="1" smtClean="0"/>
              <a:t>Nozick</a:t>
            </a:r>
            <a:r>
              <a:rPr lang="nl-NL" dirty="0" smtClean="0"/>
              <a:t> voor </a:t>
            </a:r>
            <a:r>
              <a:rPr lang="nl-NL" dirty="0" err="1" smtClean="0"/>
              <a:t>Gettier</a:t>
            </a:r>
            <a:r>
              <a:rPr lang="nl-NL" dirty="0" smtClean="0"/>
              <a:t>-gevallen: </a:t>
            </a:r>
            <a:br>
              <a:rPr lang="nl-NL" dirty="0" smtClean="0"/>
            </a:br>
            <a:r>
              <a:rPr lang="nl-NL" dirty="0" smtClean="0"/>
              <a:t>de waarheidsgevoeligheidseis</a:t>
            </a: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dirty="0" smtClean="0"/>
              <a:t>S weet dat P als en slechts als </a:t>
            </a:r>
          </a:p>
          <a:p>
            <a:pPr marL="0" indent="0">
              <a:buNone/>
            </a:pPr>
            <a:r>
              <a:rPr lang="nl-NL" sz="2400" i="1" dirty="0" smtClean="0"/>
              <a:t>(</a:t>
            </a:r>
            <a:r>
              <a:rPr lang="nl-NL" sz="2400" i="1" dirty="0" err="1" smtClean="0"/>
              <a:t>Sannerien</a:t>
            </a:r>
            <a:r>
              <a:rPr lang="nl-NL" sz="2400" i="1" dirty="0" smtClean="0"/>
              <a:t> weet dat het 12 uur is als en slechts als )</a:t>
            </a:r>
            <a:endParaRPr lang="nl-NL" sz="2400" i="1" dirty="0"/>
          </a:p>
          <a:p>
            <a:pPr marL="0" indent="0">
              <a:buNone/>
            </a:pPr>
            <a:endParaRPr lang="nl-NL" dirty="0" smtClean="0"/>
          </a:p>
          <a:p>
            <a:pPr marL="0" indent="0">
              <a:buNone/>
            </a:pPr>
            <a:r>
              <a:rPr lang="nl-NL" dirty="0"/>
              <a:t>	</a:t>
            </a:r>
            <a:r>
              <a:rPr lang="nl-NL" dirty="0" smtClean="0"/>
              <a:t>1. S is overtuigd dat P </a:t>
            </a:r>
          </a:p>
          <a:p>
            <a:pPr marL="0" indent="0">
              <a:buNone/>
            </a:pPr>
            <a:r>
              <a:rPr lang="nl-NL" sz="2400" i="1" dirty="0" smtClean="0"/>
              <a:t>(</a:t>
            </a:r>
            <a:r>
              <a:rPr lang="nl-NL" sz="2400" i="1" dirty="0" err="1" smtClean="0"/>
              <a:t>Sannerien</a:t>
            </a:r>
            <a:r>
              <a:rPr lang="nl-NL" sz="2400" i="1" dirty="0" smtClean="0"/>
              <a:t> ervan overtuigd is dat </a:t>
            </a:r>
            <a:r>
              <a:rPr lang="nl-NL" sz="2400" i="1" dirty="0" smtClean="0"/>
              <a:t>het 12 uur is)</a:t>
            </a:r>
            <a:endParaRPr lang="nl-NL" i="1" dirty="0" smtClean="0"/>
          </a:p>
          <a:p>
            <a:pPr marL="0" indent="0">
              <a:buNone/>
            </a:pPr>
            <a:r>
              <a:rPr lang="nl-NL" dirty="0"/>
              <a:t>	</a:t>
            </a:r>
            <a:r>
              <a:rPr lang="nl-NL" dirty="0" smtClean="0"/>
              <a:t>2. P is waar </a:t>
            </a:r>
          </a:p>
          <a:p>
            <a:pPr marL="0" indent="0">
              <a:buNone/>
            </a:pPr>
            <a:r>
              <a:rPr lang="nl-NL" sz="2400" i="1" dirty="0" smtClean="0"/>
              <a:t>(Het is inderdaad 12 uur)</a:t>
            </a:r>
            <a:endParaRPr lang="nl-NL" sz="2400" i="1" dirty="0" smtClean="0"/>
          </a:p>
          <a:p>
            <a:pPr marL="0" indent="0">
              <a:buNone/>
            </a:pPr>
            <a:r>
              <a:rPr lang="nl-NL" dirty="0" smtClean="0"/>
              <a:t>	3. mocht P niet het geval zijn, dan zou S niet overtuigd zijn dat P </a:t>
            </a:r>
          </a:p>
          <a:p>
            <a:pPr marL="0" indent="0">
              <a:buNone/>
            </a:pPr>
            <a:r>
              <a:rPr lang="nl-NL" dirty="0" smtClean="0"/>
              <a:t>(= waarheidsgevoeligheidseis)</a:t>
            </a:r>
            <a:endParaRPr lang="nl-NL" dirty="0"/>
          </a:p>
          <a:p>
            <a:pPr marL="0" indent="0">
              <a:buNone/>
            </a:pPr>
            <a:r>
              <a:rPr lang="nl-NL" sz="2600" i="1" dirty="0" smtClean="0"/>
              <a:t>(Als het geen 12 uur zou zijn, dan zou </a:t>
            </a:r>
            <a:r>
              <a:rPr lang="nl-NL" sz="2600" i="1" dirty="0" err="1" smtClean="0"/>
              <a:t>Sannerien</a:t>
            </a:r>
            <a:r>
              <a:rPr lang="nl-NL" sz="2600" i="1" dirty="0" smtClean="0"/>
              <a:t> er niet van overtuigd zijn dat het 12 uur was)</a:t>
            </a:r>
            <a:endParaRPr lang="nl-NL" sz="2600" i="1" dirty="0"/>
          </a:p>
        </p:txBody>
      </p:sp>
    </p:spTree>
    <p:extLst>
      <p:ext uri="{BB962C8B-B14F-4D97-AF65-F5344CB8AC3E}">
        <p14:creationId xmlns:p14="http://schemas.microsoft.com/office/powerpoint/2010/main" val="1915377660"/>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209</Words>
  <Application>Microsoft Office PowerPoint</Application>
  <PresentationFormat>Breedbeeld</PresentationFormat>
  <Paragraphs>41</Paragraphs>
  <Slides>4</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4</vt:i4>
      </vt:variant>
    </vt:vector>
  </HeadingPairs>
  <TitlesOfParts>
    <vt:vector size="8" baseType="lpstr">
      <vt:lpstr>Arial</vt:lpstr>
      <vt:lpstr>Calibri</vt:lpstr>
      <vt:lpstr>Calibri Light</vt:lpstr>
      <vt:lpstr>Kantoorthema</vt:lpstr>
      <vt:lpstr>Gettier-gevallen</vt:lpstr>
      <vt:lpstr>Traditionele analyse van kennis (Plato):  Van kennis is sprake als en alleen als: </vt:lpstr>
      <vt:lpstr>Tegenvoorbeeld voor de traditionele visie op kennis: Gettier-gevallen </vt:lpstr>
      <vt:lpstr>Oplossing van Nozick voor Gettier-gevallen:  de waarheidsgevoeligheidseis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Gettier-gevallen</dc:title>
  <dc:creator>Ine Raangs</dc:creator>
  <cp:lastModifiedBy>Ine Raangs</cp:lastModifiedBy>
  <cp:revision>2</cp:revision>
  <dcterms:created xsi:type="dcterms:W3CDTF">2019-03-19T12:58:28Z</dcterms:created>
  <dcterms:modified xsi:type="dcterms:W3CDTF">2019-03-19T13:01:55Z</dcterms:modified>
</cp:coreProperties>
</file>