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0D472-AC62-DD4C-977D-EEC1F6665739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94B1-A664-B440-B6A2-1A83A2DAED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9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94B1-A664-B440-B6A2-1A83A2DAEDC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55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de economische</a:t>
            </a:r>
            <a:r>
              <a:rPr lang="nl-NL" baseline="0" dirty="0" smtClean="0"/>
              <a:t> benadering; je moet een bijdrage kunnen leveren aan de economie… Maar over waarden en identiteit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94B1-A664-B440-B6A2-1A83A2DAEDC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0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94B1-A664-B440-B6A2-1A83A2DAEDC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10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3056C7-1B4D-D744-929C-389F1ACA687F}" type="datetimeFigureOut">
              <a:rPr lang="nl-NL" smtClean="0"/>
              <a:t>4-2-2019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1F98CB-92E0-FE4A-B708-8F19F965C14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Drie samenlevingsmodellen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is </a:t>
            </a:r>
            <a:r>
              <a:rPr lang="nl-NL" dirty="0" err="1" smtClean="0"/>
              <a:t>nederland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73" y="658394"/>
            <a:ext cx="3352801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187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b="1" dirty="0" smtClean="0"/>
              <a:t>3. Liberale </a:t>
            </a:r>
            <a:r>
              <a:rPr lang="nl-NL" b="1" dirty="0"/>
              <a:t>samenleving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8680" lvl="1" indent="-457200">
              <a:buFont typeface="+mj-lt"/>
              <a:buAutoNum type="arabicPeriod"/>
            </a:pPr>
            <a:r>
              <a:rPr lang="nl-NL" sz="2400" dirty="0" smtClean="0"/>
              <a:t>Mensen </a:t>
            </a:r>
            <a:r>
              <a:rPr lang="nl-NL" sz="2400" dirty="0"/>
              <a:t>moeten niet als leden van een culturele/etnische/religieuze groep worden aangesproken, maar als individuen. </a:t>
            </a:r>
          </a:p>
          <a:p>
            <a:pPr marL="868680" lvl="1" indent="-457200">
              <a:buFont typeface="+mj-lt"/>
              <a:buAutoNum type="arabicPeriod"/>
            </a:pPr>
            <a:r>
              <a:rPr lang="nl-NL" sz="2400" dirty="0"/>
              <a:t>De enige </a:t>
            </a:r>
            <a:r>
              <a:rPr lang="nl-NL" sz="2400" i="1" dirty="0"/>
              <a:t>eis</a:t>
            </a:r>
            <a:r>
              <a:rPr lang="nl-NL" sz="2400" dirty="0"/>
              <a:t> die we stellen is dat een burger zich aan de wet houdt. </a:t>
            </a:r>
          </a:p>
          <a:p>
            <a:pPr marL="868680" lvl="1" indent="-457200">
              <a:buFont typeface="+mj-lt"/>
              <a:buAutoNum type="arabicPeriod"/>
            </a:pPr>
            <a:r>
              <a:rPr lang="nl-NL" sz="2400" dirty="0" smtClean="0"/>
              <a:t>Zichzelf al dan niet organiseren in culturele </a:t>
            </a:r>
            <a:r>
              <a:rPr lang="nl-NL" sz="2400" dirty="0"/>
              <a:t>en religieuze groepen </a:t>
            </a:r>
            <a:r>
              <a:rPr lang="nl-NL" sz="2400" dirty="0" smtClean="0"/>
              <a:t>is </a:t>
            </a:r>
            <a:r>
              <a:rPr lang="nl-NL" sz="2400" dirty="0"/>
              <a:t>een </a:t>
            </a:r>
            <a:r>
              <a:rPr lang="nl-NL" sz="2400" dirty="0" err="1"/>
              <a:t>privé-</a:t>
            </a:r>
            <a:r>
              <a:rPr lang="nl-NL" sz="2400" dirty="0" err="1" smtClean="0"/>
              <a:t>aangelegenheid</a:t>
            </a:r>
            <a:r>
              <a:rPr lang="nl-NL" sz="2400" dirty="0" smtClean="0"/>
              <a:t>. 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176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nl-NL" dirty="0"/>
              <a:t>Welk samenlevingsmodel spiegelen wij </a:t>
            </a:r>
            <a:r>
              <a:rPr lang="nl-NL" dirty="0" err="1"/>
              <a:t>Jalal</a:t>
            </a:r>
            <a:r>
              <a:rPr lang="nl-NL" dirty="0"/>
              <a:t> voor?</a:t>
            </a: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561" y="3563026"/>
            <a:ext cx="2588325" cy="3135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7000" y="1752600"/>
            <a:ext cx="8858250" cy="477961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nl-NL" dirty="0" smtClean="0"/>
              <a:t>Bereid een kort pleidooi voor, waarin je het samenlevingsmodel van jouw keuze onderbouwt. Je mag zelf nader vaststellen hoe je dit samenlevingsmodel ziet. </a:t>
            </a:r>
          </a:p>
          <a:p>
            <a:pPr marL="114300" indent="0">
              <a:buNone/>
            </a:pPr>
            <a:endParaRPr lang="nl-NL" dirty="0" smtClean="0"/>
          </a:p>
          <a:p>
            <a:pPr marL="571500" indent="-457200">
              <a:buAutoNum type="arabicPeriod"/>
            </a:pPr>
            <a:r>
              <a:rPr lang="nl-NL" dirty="0" smtClean="0"/>
              <a:t>Multiculturele samenleving</a:t>
            </a:r>
          </a:p>
          <a:p>
            <a:pPr marL="571500" indent="-457200">
              <a:buAutoNum type="arabicPeriod"/>
            </a:pPr>
            <a:r>
              <a:rPr lang="nl-NL" dirty="0" smtClean="0"/>
              <a:t>Nationalisme</a:t>
            </a:r>
          </a:p>
          <a:p>
            <a:pPr marL="571500" indent="-457200">
              <a:buAutoNum type="arabicPeriod"/>
            </a:pPr>
            <a:r>
              <a:rPr lang="nl-NL" dirty="0" smtClean="0"/>
              <a:t>De liberale samenleving </a:t>
            </a:r>
          </a:p>
          <a:p>
            <a:pPr marL="571500" indent="-457200">
              <a:buAutoNum type="arabicPeriod"/>
            </a:pPr>
            <a:endParaRPr lang="nl-NL" dirty="0"/>
          </a:p>
          <a:p>
            <a:pPr marL="114300" indent="0">
              <a:buNone/>
            </a:pPr>
            <a:r>
              <a:rPr lang="nl-NL" dirty="0" smtClean="0"/>
              <a:t>15 minuten voorbereiden </a:t>
            </a:r>
          </a:p>
          <a:p>
            <a:pPr marL="114300" indent="0">
              <a:buNone/>
            </a:pPr>
            <a:r>
              <a:rPr lang="nl-NL" dirty="0" smtClean="0"/>
              <a:t>10 minuten presenteren </a:t>
            </a:r>
          </a:p>
          <a:p>
            <a:pPr marL="114300" indent="0">
              <a:buNone/>
            </a:pPr>
            <a:r>
              <a:rPr lang="nl-NL" dirty="0" smtClean="0"/>
              <a:t>(max 2 min/groepje)</a:t>
            </a:r>
          </a:p>
          <a:p>
            <a:pPr marL="114300" indent="0">
              <a:buNone/>
            </a:pPr>
            <a:r>
              <a:rPr lang="nl-NL" dirty="0"/>
              <a:t>7</a:t>
            </a:r>
            <a:r>
              <a:rPr lang="nl-NL" dirty="0" smtClean="0"/>
              <a:t> minuten jureerwerk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28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in 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Vandaag worden drie samenlevingsmodellen besproken. </a:t>
            </a:r>
          </a:p>
          <a:p>
            <a:endParaRPr lang="nl-NL" dirty="0"/>
          </a:p>
          <a:p>
            <a:r>
              <a:rPr lang="nl-NL" dirty="0" smtClean="0"/>
              <a:t>In kleine groepjes zal je een </a:t>
            </a:r>
            <a:r>
              <a:rPr lang="nl-NL" i="1" dirty="0" smtClean="0"/>
              <a:t>pleidooi </a:t>
            </a:r>
            <a:r>
              <a:rPr lang="nl-NL" dirty="0" smtClean="0"/>
              <a:t>schrijven en voordragen welk samenlevingsmodel het beste is. Maak bij de presentatie aantekeningen!</a:t>
            </a:r>
          </a:p>
          <a:p>
            <a:endParaRPr lang="nl-NL" dirty="0"/>
          </a:p>
          <a:p>
            <a:r>
              <a:rPr lang="nl-NL" dirty="0" smtClean="0"/>
              <a:t>Elk groepje levert een jurylid aan (docent kiest); de gezamenlijke jury bepaalt welk betoog het beste is. Zo komen we tot een </a:t>
            </a:r>
            <a:r>
              <a:rPr lang="nl-NL" i="1" dirty="0" smtClean="0"/>
              <a:t>klassenstandpunt</a:t>
            </a:r>
            <a:r>
              <a:rPr lang="nl-NL" dirty="0" smtClean="0"/>
              <a:t>. </a:t>
            </a:r>
          </a:p>
          <a:p>
            <a:endParaRPr lang="nl-NL" dirty="0"/>
          </a:p>
          <a:p>
            <a:r>
              <a:rPr lang="nl-NL" dirty="0" smtClean="0"/>
              <a:t>Voor deelname kun je vandaag plusjes of minnetjes scoren die meetellen in je beoordeling deze periode.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83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200.000 vluchtelingen in </a:t>
            </a:r>
            <a:r>
              <a:rPr lang="nl-NL" dirty="0" err="1" smtClean="0"/>
              <a:t>NEderland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10" y="3161821"/>
            <a:ext cx="4582507" cy="32149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9" y="1550068"/>
            <a:ext cx="4620559" cy="34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Jalal</a:t>
            </a:r>
            <a:r>
              <a:rPr lang="nl-NL" dirty="0" smtClean="0"/>
              <a:t> (22) Irak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422" y="2847474"/>
            <a:ext cx="2814086" cy="357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nl-NL" dirty="0" smtClean="0"/>
              <a:t>-Als </a:t>
            </a:r>
            <a:r>
              <a:rPr lang="nl-NL" dirty="0" err="1" smtClean="0"/>
              <a:t>Yezidi</a:t>
            </a:r>
            <a:r>
              <a:rPr lang="nl-NL" dirty="0" smtClean="0"/>
              <a:t> vervolgd door IS.</a:t>
            </a:r>
          </a:p>
          <a:p>
            <a:pPr marL="114300" indent="0">
              <a:buNone/>
            </a:pPr>
            <a:r>
              <a:rPr lang="nl-NL" dirty="0" smtClean="0"/>
              <a:t>-Doet aanvraag voor een permanente verblijfsvergunning. </a:t>
            </a:r>
          </a:p>
          <a:p>
            <a:pPr marL="114300" indent="0">
              <a:buNone/>
            </a:pPr>
            <a:r>
              <a:rPr lang="nl-NL" dirty="0" smtClean="0"/>
              <a:t>-Hij wil ook zijn vrouw laten </a:t>
            </a:r>
          </a:p>
          <a:p>
            <a:pPr marL="114300" indent="0">
              <a:buNone/>
            </a:pPr>
            <a:r>
              <a:rPr lang="nl-NL" dirty="0" smtClean="0"/>
              <a:t>overkomen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861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Politiek-filosofische vragen: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 samenlevingsmodel hanteren wij in Nederland? </a:t>
            </a:r>
            <a:r>
              <a:rPr lang="nl-NL" dirty="0" smtClean="0"/>
              <a:t>Wat is de basis van onze gemeenschap?</a:t>
            </a:r>
          </a:p>
          <a:p>
            <a:pPr marL="114300" indent="0">
              <a:buNone/>
            </a:pPr>
            <a:endParaRPr lang="nl-NL" dirty="0"/>
          </a:p>
          <a:p>
            <a:r>
              <a:rPr lang="nl-NL" dirty="0"/>
              <a:t>Welk samenlevingsmodel spiegelen wij vluchtelingen voor, op het moment dat zij aanvraag voor naturalisatie doen? 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Wat maakt een Nederlander tot </a:t>
            </a:r>
            <a:endParaRPr lang="nl-NL" dirty="0" smtClean="0"/>
          </a:p>
          <a:p>
            <a:pPr marL="114300" indent="0">
              <a:buNone/>
            </a:pPr>
            <a:r>
              <a:rPr lang="nl-NL" dirty="0" smtClean="0"/>
              <a:t>   Nederlander</a:t>
            </a:r>
            <a:r>
              <a:rPr lang="nl-NL" dirty="0"/>
              <a:t>?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6631" y="4800931"/>
            <a:ext cx="2350169" cy="146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421" y="1928480"/>
            <a:ext cx="1296737" cy="161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39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559435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3 </a:t>
            </a:r>
            <a:r>
              <a:rPr lang="nl-NL" b="1" dirty="0" smtClean="0"/>
              <a:t>samenlevingsmodellen</a:t>
            </a:r>
            <a:r>
              <a:rPr lang="nl-NL" b="1" dirty="0"/>
              <a:t>: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nl-NL" dirty="0"/>
          </a:p>
          <a:p>
            <a:pPr marL="571500" lvl="0" indent="-457200">
              <a:buFont typeface="+mj-lt"/>
              <a:buAutoNum type="arabicPeriod"/>
            </a:pPr>
            <a:r>
              <a:rPr lang="nl-NL" b="1" dirty="0" smtClean="0"/>
              <a:t>De multiculturele </a:t>
            </a:r>
            <a:r>
              <a:rPr lang="nl-NL" b="1" dirty="0"/>
              <a:t>samenleving</a:t>
            </a:r>
            <a:r>
              <a:rPr lang="nl-NL" dirty="0"/>
              <a:t>: integratie met behoud van oorspronkelijke identiteit  </a:t>
            </a:r>
          </a:p>
          <a:p>
            <a:pPr marL="571500" lvl="0" indent="-457200">
              <a:buFont typeface="+mj-lt"/>
              <a:buAutoNum type="arabicPeriod"/>
            </a:pPr>
            <a:r>
              <a:rPr lang="nl-NL" b="1" dirty="0" smtClean="0"/>
              <a:t>Nationalisme: een herkenbare Nederlandse </a:t>
            </a:r>
            <a:r>
              <a:rPr lang="nl-NL" b="1" dirty="0"/>
              <a:t>cultuur</a:t>
            </a:r>
            <a:endParaRPr lang="nl-NL" dirty="0"/>
          </a:p>
          <a:p>
            <a:pPr marL="571500" lvl="0" indent="-457200">
              <a:buFont typeface="+mj-lt"/>
              <a:buAutoNum type="arabicPeriod"/>
            </a:pPr>
            <a:r>
              <a:rPr lang="nl-NL" b="1" dirty="0" smtClean="0"/>
              <a:t>De </a:t>
            </a:r>
            <a:r>
              <a:rPr lang="nl-NL" b="1" dirty="0"/>
              <a:t>l</a:t>
            </a:r>
            <a:r>
              <a:rPr lang="nl-NL" b="1" dirty="0" smtClean="0"/>
              <a:t>iberale </a:t>
            </a:r>
            <a:r>
              <a:rPr lang="nl-NL" b="1" dirty="0"/>
              <a:t>samenleving </a:t>
            </a:r>
            <a:endParaRPr lang="nl-NL" dirty="0"/>
          </a:p>
          <a:p>
            <a:pPr marL="11430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89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263" y="4667694"/>
            <a:ext cx="1550737" cy="21903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442" y="596867"/>
            <a:ext cx="8610926" cy="1155733"/>
          </a:xfrm>
        </p:spPr>
        <p:txBody>
          <a:bodyPr>
            <a:normAutofit/>
          </a:bodyPr>
          <a:lstStyle/>
          <a:p>
            <a:pPr lvl="0"/>
            <a:r>
              <a:rPr lang="nl-NL" sz="3000" b="1" dirty="0" smtClean="0"/>
              <a:t>1. De Multiculturele samenleving</a:t>
            </a:r>
            <a:r>
              <a:rPr lang="nl-NL" sz="3000" dirty="0"/>
              <a:t/>
            </a:r>
            <a:br>
              <a:rPr lang="nl-NL" sz="3000" dirty="0"/>
            </a:b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2442" y="1578810"/>
            <a:ext cx="8394358" cy="4373563"/>
          </a:xfrm>
        </p:spPr>
        <p:txBody>
          <a:bodyPr/>
          <a:lstStyle/>
          <a:p>
            <a:r>
              <a:rPr lang="nl-NL" i="1" dirty="0"/>
              <a:t>I</a:t>
            </a:r>
            <a:r>
              <a:rPr lang="nl-NL" i="1" dirty="0" smtClean="0"/>
              <a:t>ntegratie </a:t>
            </a:r>
            <a:r>
              <a:rPr lang="nl-NL" i="1" dirty="0"/>
              <a:t>met behoud van oorspronkelijke identiteit </a:t>
            </a:r>
            <a:endParaRPr lang="nl-NL" i="1" dirty="0" smtClean="0"/>
          </a:p>
          <a:p>
            <a:r>
              <a:rPr lang="nl-NL" dirty="0" smtClean="0"/>
              <a:t>Een </a:t>
            </a:r>
            <a:r>
              <a:rPr lang="nl-NL" dirty="0"/>
              <a:t>multiculturele samenleving: </a:t>
            </a:r>
          </a:p>
          <a:p>
            <a:pPr marL="868680" lvl="1" indent="-457200">
              <a:buFont typeface="+mj-lt"/>
              <a:buAutoNum type="arabicPeriod"/>
            </a:pPr>
            <a:r>
              <a:rPr lang="nl-NL" sz="2400" dirty="0" smtClean="0"/>
              <a:t>Toont gelijk </a:t>
            </a:r>
            <a:r>
              <a:rPr lang="nl-NL" sz="2400" dirty="0"/>
              <a:t>respect en erkenning voor de diverse culturele en religieuze groepen in Nederland</a:t>
            </a:r>
          </a:p>
          <a:p>
            <a:pPr marL="868680" lvl="1" indent="-457200">
              <a:buFont typeface="+mj-lt"/>
              <a:buAutoNum type="arabicPeriod"/>
            </a:pPr>
            <a:r>
              <a:rPr lang="nl-NL" sz="2400" dirty="0"/>
              <a:t>biedt </a:t>
            </a:r>
            <a:r>
              <a:rPr lang="nl-NL" sz="2400" dirty="0" smtClean="0"/>
              <a:t>mogelijkheden om de eigen </a:t>
            </a:r>
            <a:r>
              <a:rPr lang="nl-NL" sz="2400" dirty="0"/>
              <a:t>cultuur en religie vorm te geven, zoals een eigen omroep (MO, BOS), erkenning van religieuze feestdagen en rituelen 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895" y="4842710"/>
            <a:ext cx="3709737" cy="18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000" b="1" dirty="0" smtClean="0"/>
              <a:t>2. Nationalisme: aanpassen aan de Nederlandse cultuur</a:t>
            </a:r>
            <a:endParaRPr lang="nl-NL" sz="3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0632" y="1739232"/>
            <a:ext cx="8903368" cy="4985084"/>
          </a:xfrm>
        </p:spPr>
        <p:txBody>
          <a:bodyPr>
            <a:normAutofit fontScale="47500" lnSpcReduction="20000"/>
          </a:bodyPr>
          <a:lstStyle/>
          <a:p>
            <a:pPr marL="411480" lvl="1" indent="0">
              <a:buNone/>
            </a:pPr>
            <a:r>
              <a:rPr lang="nl-NL" sz="5100" i="1" dirty="0" smtClean="0"/>
              <a:t>De Nederlandse cultuur als </a:t>
            </a:r>
            <a:r>
              <a:rPr lang="nl-NL" sz="5100" i="1" dirty="0"/>
              <a:t>basis </a:t>
            </a:r>
            <a:r>
              <a:rPr lang="nl-NL" sz="5100" i="1" dirty="0" smtClean="0"/>
              <a:t>voor onze samenleving. </a:t>
            </a:r>
            <a:endParaRPr lang="nl-NL" sz="5100" i="1" dirty="0"/>
          </a:p>
          <a:p>
            <a:pPr lvl="1"/>
            <a:endParaRPr lang="nl-NL" sz="5100" dirty="0" smtClean="0"/>
          </a:p>
          <a:p>
            <a:pPr marL="1325880" lvl="1" indent="-914400">
              <a:buFont typeface="+mj-lt"/>
              <a:buAutoNum type="arabicPeriod"/>
            </a:pPr>
            <a:r>
              <a:rPr lang="nl-NL" sz="5100" dirty="0" smtClean="0"/>
              <a:t>De Nederlandse taal is de norm </a:t>
            </a:r>
            <a:endParaRPr lang="nl-NL" sz="5100" dirty="0"/>
          </a:p>
          <a:p>
            <a:pPr marL="1325880" lvl="1" indent="-914400">
              <a:buFont typeface="+mj-lt"/>
              <a:buAutoNum type="arabicPeriod"/>
            </a:pPr>
            <a:r>
              <a:rPr lang="nl-NL" sz="5100" dirty="0"/>
              <a:t>Onderschrijven Nederlandse waarden: o.a. respect voor privacy (b.v. t.a.v. seksueel gedrag</a:t>
            </a:r>
            <a:r>
              <a:rPr lang="nl-NL" sz="5100" dirty="0" smtClean="0"/>
              <a:t>), </a:t>
            </a:r>
            <a:r>
              <a:rPr lang="nl-NL" sz="5100" dirty="0"/>
              <a:t>homohuwelijk, gelijke positie van man en vrouw, opvoeden zonder lijfstraf, erkenning van het </a:t>
            </a:r>
            <a:r>
              <a:rPr lang="nl-NL" sz="5100" dirty="0" smtClean="0"/>
              <a:t>recht op religieuze satire.</a:t>
            </a:r>
            <a:endParaRPr lang="nl-NL" sz="5100" dirty="0"/>
          </a:p>
          <a:p>
            <a:pPr marL="1325880" lvl="1" indent="-914400">
              <a:buFont typeface="+mj-lt"/>
              <a:buAutoNum type="arabicPeriod"/>
            </a:pPr>
            <a:r>
              <a:rPr lang="nl-NL" sz="5100" dirty="0" smtClean="0"/>
              <a:t>Afstand doen van de voormalige nationaliteit</a:t>
            </a:r>
          </a:p>
          <a:p>
            <a:pPr marL="1325880" lvl="1" indent="-914400">
              <a:buFont typeface="+mj-lt"/>
              <a:buAutoNum type="arabicPeriod"/>
            </a:pPr>
            <a:r>
              <a:rPr lang="nl-NL" sz="5100" dirty="0" smtClean="0"/>
              <a:t>Loyaliteitsverklaring </a:t>
            </a:r>
            <a:r>
              <a:rPr lang="nl-NL" sz="5100" dirty="0"/>
              <a:t>aan de Nederlandse samenleving bij de naturalisatieceremonie, respect van het Koningshuis en de Nederlandse vlag. </a:t>
            </a:r>
          </a:p>
          <a:p>
            <a:pPr marL="11430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29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Nationalisme: een Loyaliteitsverklaring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8566484" cy="4824663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i="1" dirty="0" err="1"/>
              <a:t>Ik</a:t>
            </a:r>
            <a:r>
              <a:rPr lang="en-US" i="1" dirty="0"/>
              <a:t> </a:t>
            </a:r>
            <a:r>
              <a:rPr lang="en-US" i="1" dirty="0" err="1"/>
              <a:t>zweer</a:t>
            </a:r>
            <a:r>
              <a:rPr lang="en-US" i="1" dirty="0"/>
              <a:t> </a:t>
            </a:r>
            <a:r>
              <a:rPr lang="en-US" i="1" dirty="0" err="1" smtClean="0"/>
              <a:t>dat</a:t>
            </a:r>
            <a:r>
              <a:rPr lang="en-US" i="1" dirty="0" smtClean="0"/>
              <a:t> </a:t>
            </a:r>
            <a:r>
              <a:rPr lang="en-US" i="1" dirty="0" err="1"/>
              <a:t>ik</a:t>
            </a:r>
            <a:r>
              <a:rPr lang="en-US" i="1" dirty="0"/>
              <a:t> de </a:t>
            </a:r>
            <a:r>
              <a:rPr lang="en-US" i="1" dirty="0" err="1"/>
              <a:t>grondwettelijke</a:t>
            </a:r>
            <a:r>
              <a:rPr lang="en-US" i="1" dirty="0"/>
              <a:t> </a:t>
            </a:r>
            <a:r>
              <a:rPr lang="en-US" i="1" dirty="0" err="1"/>
              <a:t>orde</a:t>
            </a:r>
            <a:r>
              <a:rPr lang="en-US" i="1" dirty="0"/>
              <a:t> van het </a:t>
            </a:r>
            <a:r>
              <a:rPr lang="en-US" i="1" dirty="0" err="1"/>
              <a:t>Koninkrijk</a:t>
            </a:r>
            <a:r>
              <a:rPr lang="en-US" i="1" dirty="0"/>
              <a:t> der </a:t>
            </a:r>
            <a:r>
              <a:rPr lang="en-US" i="1" dirty="0" err="1"/>
              <a:t>Nederlanden</a:t>
            </a:r>
            <a:r>
              <a:rPr lang="en-US" i="1" dirty="0"/>
              <a:t>, </a:t>
            </a:r>
            <a:r>
              <a:rPr lang="en-US" i="1" dirty="0" err="1"/>
              <a:t>haar</a:t>
            </a:r>
            <a:r>
              <a:rPr lang="en-US" i="1" dirty="0"/>
              <a:t> </a:t>
            </a:r>
            <a:r>
              <a:rPr lang="en-US" i="1" dirty="0" err="1"/>
              <a:t>vrijheden</a:t>
            </a:r>
            <a:r>
              <a:rPr lang="en-US" i="1" dirty="0"/>
              <a:t> en </a:t>
            </a:r>
            <a:r>
              <a:rPr lang="en-US" i="1" dirty="0" err="1"/>
              <a:t>rechten</a:t>
            </a:r>
            <a:r>
              <a:rPr lang="en-US" i="1" dirty="0"/>
              <a:t> </a:t>
            </a:r>
            <a:r>
              <a:rPr lang="en-US" i="1" dirty="0" err="1"/>
              <a:t>respecteer</a:t>
            </a:r>
            <a:r>
              <a:rPr lang="en-US" i="1" dirty="0"/>
              <a:t> en </a:t>
            </a:r>
            <a:r>
              <a:rPr lang="en-US" i="1" dirty="0" err="1"/>
              <a:t>zweer</a:t>
            </a:r>
            <a:r>
              <a:rPr lang="en-US" i="1" dirty="0"/>
              <a:t> </a:t>
            </a:r>
            <a:r>
              <a:rPr lang="en-US" i="1" dirty="0" smtClean="0"/>
              <a:t>de </a:t>
            </a:r>
            <a:r>
              <a:rPr lang="en-US" i="1" dirty="0" err="1"/>
              <a:t>plichten</a:t>
            </a:r>
            <a:r>
              <a:rPr lang="en-US" i="1" dirty="0"/>
              <a:t> die het </a:t>
            </a:r>
            <a:r>
              <a:rPr lang="en-US" i="1" dirty="0" err="1"/>
              <a:t>staatsburgerschap</a:t>
            </a:r>
            <a:r>
              <a:rPr lang="en-US" i="1" dirty="0"/>
              <a:t> met </a:t>
            </a:r>
            <a:r>
              <a:rPr lang="en-US" i="1" dirty="0" err="1"/>
              <a:t>zich</a:t>
            </a:r>
            <a:r>
              <a:rPr lang="en-US" i="1" dirty="0"/>
              <a:t> </a:t>
            </a:r>
            <a:r>
              <a:rPr lang="en-US" i="1" dirty="0" err="1"/>
              <a:t>meebrengt</a:t>
            </a:r>
            <a:r>
              <a:rPr lang="en-US" i="1" dirty="0"/>
              <a:t> </a:t>
            </a:r>
            <a:r>
              <a:rPr lang="en-US" i="1" dirty="0" err="1"/>
              <a:t>getrouw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vervullen</a:t>
            </a:r>
            <a:r>
              <a:rPr lang="en-US" dirty="0"/>
              <a:t>.” </a:t>
            </a:r>
            <a:endParaRPr lang="en-US" dirty="0" smtClean="0"/>
          </a:p>
          <a:p>
            <a:r>
              <a:rPr lang="en-US" dirty="0" err="1" smtClean="0"/>
              <a:t>Degene</a:t>
            </a:r>
            <a:r>
              <a:rPr lang="en-US" dirty="0" smtClean="0"/>
              <a:t> </a:t>
            </a:r>
            <a:r>
              <a:rPr lang="en-US" dirty="0"/>
              <a:t>die de </a:t>
            </a:r>
            <a:r>
              <a:rPr lang="en-US" dirty="0" err="1"/>
              <a:t>verklaring</a:t>
            </a:r>
            <a:r>
              <a:rPr lang="en-US" dirty="0"/>
              <a:t> </a:t>
            </a:r>
            <a:r>
              <a:rPr lang="en-US" dirty="0" err="1"/>
              <a:t>aflegt</a:t>
            </a:r>
            <a:r>
              <a:rPr lang="en-US" dirty="0"/>
              <a:t> </a:t>
            </a:r>
            <a:r>
              <a:rPr lang="en-US" dirty="0" err="1"/>
              <a:t>voegt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bevestiging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toe: “</a:t>
            </a:r>
            <a:r>
              <a:rPr lang="en-US" i="1" dirty="0" err="1"/>
              <a:t>Zo</a:t>
            </a:r>
            <a:r>
              <a:rPr lang="en-US" i="1" dirty="0"/>
              <a:t> </a:t>
            </a:r>
            <a:r>
              <a:rPr lang="en-US" i="1" dirty="0" err="1"/>
              <a:t>waarlijk</a:t>
            </a:r>
            <a:r>
              <a:rPr lang="en-US" i="1" dirty="0"/>
              <a:t> </a:t>
            </a:r>
            <a:r>
              <a:rPr lang="en-US" i="1" dirty="0" err="1"/>
              <a:t>helpe</a:t>
            </a:r>
            <a:r>
              <a:rPr lang="en-US" i="1" dirty="0"/>
              <a:t> </a:t>
            </a:r>
            <a:r>
              <a:rPr lang="en-US" i="1" dirty="0" err="1"/>
              <a:t>mij</a:t>
            </a:r>
            <a:r>
              <a:rPr lang="en-US" i="1" dirty="0"/>
              <a:t> God </a:t>
            </a:r>
            <a:r>
              <a:rPr lang="en-US" i="1" dirty="0" err="1"/>
              <a:t>almachtig</a:t>
            </a:r>
            <a:r>
              <a:rPr lang="en-US" dirty="0"/>
              <a:t>” of: “</a:t>
            </a:r>
            <a:r>
              <a:rPr lang="en-US" i="1" dirty="0" err="1"/>
              <a:t>Dat</a:t>
            </a:r>
            <a:r>
              <a:rPr lang="en-US" i="1" dirty="0"/>
              <a:t> </a:t>
            </a:r>
            <a:r>
              <a:rPr lang="en-US" i="1" dirty="0" err="1"/>
              <a:t>verklaar</a:t>
            </a:r>
            <a:r>
              <a:rPr lang="en-US" i="1" dirty="0"/>
              <a:t> en </a:t>
            </a:r>
            <a:r>
              <a:rPr lang="en-US" i="1" dirty="0" err="1"/>
              <a:t>beloof</a:t>
            </a:r>
            <a:r>
              <a:rPr lang="en-US" i="1" dirty="0"/>
              <a:t> </a:t>
            </a:r>
            <a:r>
              <a:rPr lang="en-US" i="1" dirty="0" err="1"/>
              <a:t>ik</a:t>
            </a:r>
            <a:r>
              <a:rPr lang="en-US" dirty="0"/>
              <a:t>”.</a:t>
            </a:r>
            <a:endParaRPr lang="nl-NL" sz="4000" dirty="0"/>
          </a:p>
          <a:p>
            <a:pPr marL="11430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0559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r">
  <a:themeElements>
    <a:clrScheme name="Apoth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r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Apotheker.thmx</Template>
  <TotalTime>307</TotalTime>
  <Words>513</Words>
  <Application>Microsoft Office PowerPoint</Application>
  <PresentationFormat>Diavoorstelling (4:3)</PresentationFormat>
  <Paragraphs>64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Century Gothic</vt:lpstr>
      <vt:lpstr>Apotheker</vt:lpstr>
      <vt:lpstr>Wat is nederland?</vt:lpstr>
      <vt:lpstr>Opdracht in de les</vt:lpstr>
      <vt:lpstr>200.000 vluchtelingen in NEderland</vt:lpstr>
      <vt:lpstr>Jalal (22) Irak</vt:lpstr>
      <vt:lpstr>Politiek-filosofische vragen:</vt:lpstr>
      <vt:lpstr>3 samenlevingsmodellen:  </vt:lpstr>
      <vt:lpstr>1. De Multiculturele samenleving </vt:lpstr>
      <vt:lpstr>2. Nationalisme: aanpassen aan de Nederlandse cultuur</vt:lpstr>
      <vt:lpstr>Nationalisme: een Loyaliteitsverklaring</vt:lpstr>
      <vt:lpstr>3. Liberale samenleving </vt:lpstr>
      <vt:lpstr>Welk samenlevingsmodel spiegelen wij Jalal voor?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nederland?</dc:title>
  <dc:creator>Struik</dc:creator>
  <cp:lastModifiedBy>Thomas Bragdon</cp:lastModifiedBy>
  <cp:revision>11</cp:revision>
  <dcterms:created xsi:type="dcterms:W3CDTF">2015-10-28T00:22:47Z</dcterms:created>
  <dcterms:modified xsi:type="dcterms:W3CDTF">2019-02-04T14:33:56Z</dcterms:modified>
</cp:coreProperties>
</file>