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9" r:id="rId3"/>
    <p:sldId id="308" r:id="rId4"/>
    <p:sldId id="295" r:id="rId5"/>
    <p:sldId id="275" r:id="rId6"/>
    <p:sldId id="293" r:id="rId7"/>
    <p:sldId id="309" r:id="rId8"/>
    <p:sldId id="274" r:id="rId9"/>
    <p:sldId id="310" r:id="rId10"/>
    <p:sldId id="257" r:id="rId11"/>
    <p:sldId id="313" r:id="rId12"/>
    <p:sldId id="283" r:id="rId13"/>
    <p:sldId id="278" r:id="rId14"/>
    <p:sldId id="280" r:id="rId15"/>
    <p:sldId id="31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 1: Het schip van Theseus" id="{F2C9B5F8-B791-4BA7-BE82-FFB93989A929}">
          <p14:sldIdLst>
            <p14:sldId id="311"/>
            <p14:sldId id="259"/>
            <p14:sldId id="308"/>
            <p14:sldId id="295"/>
            <p14:sldId id="275"/>
            <p14:sldId id="293"/>
            <p14:sldId id="309"/>
            <p14:sldId id="274"/>
            <p14:sldId id="310"/>
          </p14:sldIdLst>
        </p14:section>
        <p14:section name="Les 2: Locke" id="{3CCC9EC9-1204-4B4F-B35E-71433B86ED60}">
          <p14:sldIdLst>
            <p14:sldId id="257"/>
            <p14:sldId id="313"/>
            <p14:sldId id="283"/>
            <p14:sldId id="278"/>
            <p14:sldId id="280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8"/>
    <a:srgbClr val="FFD528"/>
    <a:srgbClr val="FFC000"/>
    <a:srgbClr val="CE9B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5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67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2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28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8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2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6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70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67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5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9A00-9044-4DB9-933A-51265E2F4B90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1D4A-9400-4DBC-81B1-9A4831C1E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3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nPxdhnT4Ec8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27594" y="696037"/>
            <a:ext cx="4840406" cy="169232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4"/>
                </a:solidFill>
              </a:rPr>
              <a:t>Het schip van </a:t>
            </a:r>
            <a:r>
              <a:rPr lang="nl-NL" b="1" dirty="0" err="1">
                <a:solidFill>
                  <a:schemeClr val="accent4"/>
                </a:solidFill>
              </a:rPr>
              <a:t>Theseus</a:t>
            </a:r>
            <a:endParaRPr lang="nl-NL" b="1" dirty="0">
              <a:solidFill>
                <a:schemeClr val="accent4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xmlns="" id="{ECC719AB-B1C4-4A4B-9EA1-69CB640094A8}"/>
              </a:ext>
            </a:extLst>
          </p:cNvPr>
          <p:cNvGrpSpPr/>
          <p:nvPr/>
        </p:nvGrpSpPr>
        <p:grpSpPr>
          <a:xfrm>
            <a:off x="-2" y="0"/>
            <a:ext cx="4713516" cy="6188529"/>
            <a:chOff x="-2" y="0"/>
            <a:chExt cx="3105152" cy="431482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xmlns="" id="{4F6C1829-96E4-4C77-BC4E-6D003E8B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09775"/>
              <a:ext cx="3105150" cy="230505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xmlns="" id="{1BE15130-CA83-43B6-AFD0-568819FF1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3086100" cy="2009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05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4243" y="1946367"/>
            <a:ext cx="8327813" cy="4632563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accent4"/>
                </a:solidFill>
              </a:rPr>
              <a:t>Ook als je 95 jaar bent en lijdt aan geheugenverlies, sta je niet boven de wet. Dat ondervond de voormalige nazi Hubert </a:t>
            </a:r>
            <a:r>
              <a:rPr lang="nl-NL" sz="3200" dirty="0" err="1">
                <a:solidFill>
                  <a:schemeClr val="accent4"/>
                </a:solidFill>
              </a:rPr>
              <a:t>Zafke</a:t>
            </a:r>
            <a:r>
              <a:rPr lang="nl-NL" sz="3200" dirty="0">
                <a:solidFill>
                  <a:schemeClr val="accent4"/>
                </a:solidFill>
              </a:rPr>
              <a:t>.</a:t>
            </a:r>
          </a:p>
          <a:p>
            <a:pPr algn="l"/>
            <a:r>
              <a:rPr lang="nl-NL" sz="3200" dirty="0">
                <a:solidFill>
                  <a:schemeClr val="accent4"/>
                </a:solidFill>
              </a:rPr>
              <a:t>Bijna 72 jaar nadat de demente ex-nazi als hospik in het vernietigingskamp </a:t>
            </a:r>
            <a:r>
              <a:rPr lang="nl-NL" sz="3200" b="0" dirty="0">
                <a:solidFill>
                  <a:schemeClr val="accent4"/>
                </a:solidFill>
                <a:effectLst/>
              </a:rPr>
              <a:t>Auschwitz werkte, moet hij zich voor de rechtbank verantwoorden voor </a:t>
            </a:r>
            <a:r>
              <a:rPr lang="nl-NL" sz="3200" dirty="0">
                <a:solidFill>
                  <a:schemeClr val="accent4"/>
                </a:solidFill>
              </a:rPr>
              <a:t>medeplichtigheid aan de moord op meer dan 3600 gevangenen.</a:t>
            </a:r>
          </a:p>
          <a:p>
            <a:pPr algn="l"/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8736"/>
            <a:ext cx="1794266" cy="25014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6367"/>
            <a:ext cx="1792428" cy="2261739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361853" y="2138289"/>
            <a:ext cx="4632027" cy="409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414243" y="365125"/>
            <a:ext cx="7939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accent4"/>
                </a:solidFill>
              </a:rPr>
              <a:t>95-jarige demente Auschwitz-</a:t>
            </a:r>
            <a:r>
              <a:rPr lang="de-DE" b="1" dirty="0" err="1">
                <a:solidFill>
                  <a:schemeClr val="accent4"/>
                </a:solidFill>
              </a:rPr>
              <a:t>nazi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wordt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b="1" dirty="0" err="1">
                <a:solidFill>
                  <a:schemeClr val="accent4"/>
                </a:solidFill>
              </a:rPr>
              <a:t>berecht</a:t>
            </a:r>
            <a:endParaRPr lang="nl-NL" b="1" dirty="0">
              <a:solidFill>
                <a:schemeClr val="accent4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98EF443E-2B88-4F3E-A1FC-607F82D1D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xmlns="" id="{48770788-2380-4A27-AD35-B05456BF7794}"/>
              </a:ext>
            </a:extLst>
          </p:cNvPr>
          <p:cNvSpPr txBox="1">
            <a:spLocks/>
          </p:cNvSpPr>
          <p:nvPr/>
        </p:nvSpPr>
        <p:spPr>
          <a:xfrm>
            <a:off x="3414243" y="5812372"/>
            <a:ext cx="8026564" cy="850624"/>
          </a:xfrm>
          <a:prstGeom prst="rect">
            <a:avLst/>
          </a:prstGeom>
          <a:solidFill>
            <a:srgbClr val="FFD52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Moet </a:t>
            </a:r>
            <a:r>
              <a:rPr lang="nl-NL" b="1" dirty="0" err="1"/>
              <a:t>Zafke</a:t>
            </a:r>
            <a:r>
              <a:rPr lang="nl-NL" b="1" dirty="0"/>
              <a:t> worden nu verantwoordelijk worden gehouden?</a:t>
            </a:r>
            <a:br>
              <a:rPr lang="nl-NL" b="1" dirty="0"/>
            </a:br>
            <a:r>
              <a:rPr lang="nl-NL" dirty="0"/>
              <a:t>Welke aanname over persoonlijke identiteit maak je?</a:t>
            </a:r>
          </a:p>
        </p:txBody>
      </p:sp>
    </p:spTree>
    <p:extLst>
      <p:ext uri="{BB962C8B-B14F-4D97-AF65-F5344CB8AC3E}">
        <p14:creationId xmlns:p14="http://schemas.microsoft.com/office/powerpoint/2010/main" val="12171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4361" y="2138289"/>
            <a:ext cx="7799439" cy="39670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accent4"/>
                </a:solidFill>
              </a:rPr>
              <a:t>Materieel identiteitscriterium</a:t>
            </a:r>
            <a:r>
              <a:rPr lang="nl-NL" dirty="0">
                <a:solidFill>
                  <a:schemeClr val="accent4"/>
                </a:solidFill>
              </a:rPr>
              <a:t>: identiteit als de materie hetzelfde blijft. Geldt voor dingen.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accent4"/>
                </a:solidFill>
              </a:rPr>
              <a:t>Psychologisch criterium</a:t>
            </a:r>
            <a:r>
              <a:rPr lang="nl-NL" dirty="0">
                <a:solidFill>
                  <a:schemeClr val="accent4"/>
                </a:solidFill>
              </a:rPr>
              <a:t>: identiteit als een geestelijk aspect hetzelfde blijft. Geldt voor personen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b="1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Locke: Wanneer ben jij dezelfde?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86" y="4321116"/>
            <a:ext cx="2990888" cy="19127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138288"/>
            <a:ext cx="3090109" cy="40360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823FE072-FD75-4DFF-AC17-BA736C561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51123" y="2138289"/>
            <a:ext cx="8263693" cy="396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Locke maakt een onderscheid tussen </a:t>
            </a:r>
            <a:r>
              <a:rPr lang="nl-NL" b="1" dirty="0">
                <a:solidFill>
                  <a:schemeClr val="accent4"/>
                </a:solidFill>
              </a:rPr>
              <a:t>mensen</a:t>
            </a:r>
            <a:r>
              <a:rPr lang="nl-NL" dirty="0">
                <a:solidFill>
                  <a:schemeClr val="accent4"/>
                </a:solidFill>
              </a:rPr>
              <a:t> en </a:t>
            </a:r>
            <a:r>
              <a:rPr lang="nl-NL" b="1" dirty="0">
                <a:solidFill>
                  <a:schemeClr val="accent4"/>
                </a:solidFill>
              </a:rPr>
              <a:t>personen</a:t>
            </a:r>
            <a:r>
              <a:rPr lang="nl-NL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nl-NL" sz="11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accent4"/>
                </a:solidFill>
              </a:rPr>
              <a:t>Mens</a:t>
            </a:r>
            <a:r>
              <a:rPr lang="nl-NL" dirty="0">
                <a:solidFill>
                  <a:schemeClr val="accent4"/>
                </a:solidFill>
              </a:rPr>
              <a:t>: het biologische wezen wat wij zijn.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Irrelevant voor verantwoordelijkheid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accent4"/>
                </a:solidFill>
              </a:rPr>
              <a:t>Persoon</a:t>
            </a:r>
            <a:r>
              <a:rPr lang="nl-NL" dirty="0">
                <a:solidFill>
                  <a:schemeClr val="accent4"/>
                </a:solidFill>
              </a:rPr>
              <a:t>: Degene met wie jij numeriek identiek bent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Wel relevant voor verantwoordelijkheid</a:t>
            </a:r>
          </a:p>
          <a:p>
            <a:pPr marL="0" indent="0">
              <a:buNone/>
            </a:pPr>
            <a:endParaRPr lang="nl-NL" b="1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Locke: Wanneer ben jij dezelfde?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138288"/>
            <a:ext cx="3090109" cy="40360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5EC70BB-9E02-4EDB-80A7-1F4391F2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13214" y="2138289"/>
            <a:ext cx="7840586" cy="426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De identiteit van mensen is niet afhankelijk van </a:t>
            </a:r>
            <a:r>
              <a:rPr lang="nl-NL" b="1" dirty="0">
                <a:solidFill>
                  <a:schemeClr val="accent4"/>
                </a:solidFill>
              </a:rPr>
              <a:t>materiële continuïteit…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… maar van </a:t>
            </a:r>
            <a:r>
              <a:rPr lang="nl-NL" b="1" dirty="0">
                <a:solidFill>
                  <a:schemeClr val="accent4"/>
                </a:solidFill>
              </a:rPr>
              <a:t>functionele continuïteit: </a:t>
            </a:r>
            <a:r>
              <a:rPr lang="nl-NL" dirty="0">
                <a:solidFill>
                  <a:schemeClr val="accent4"/>
                </a:solidFill>
              </a:rPr>
              <a:t>als het lichaam op dezelfde manier blijft werken is er identiteit.</a:t>
            </a:r>
            <a:endParaRPr lang="nl-NL" b="1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John Locke: mensen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3106" y="2138289"/>
            <a:ext cx="2243893" cy="426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138288"/>
            <a:ext cx="3090109" cy="40360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42BE538-F81A-4142-953F-38B121614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xmlns="" id="{3AA49130-35FD-437B-BC8F-F0C77A334AEE}"/>
              </a:ext>
            </a:extLst>
          </p:cNvPr>
          <p:cNvGrpSpPr/>
          <p:nvPr/>
        </p:nvGrpSpPr>
        <p:grpSpPr>
          <a:xfrm>
            <a:off x="3513214" y="4378618"/>
            <a:ext cx="7840586" cy="2261740"/>
            <a:chOff x="3377682" y="4596260"/>
            <a:chExt cx="8140808" cy="226174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xmlns="" id="{670612E2-6443-4E7D-AF41-AD9F12287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682" y="4596261"/>
              <a:ext cx="1792428" cy="226173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80C1A30B-633A-4271-86CB-E0E42B87C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3005" y="4596260"/>
              <a:ext cx="1622322" cy="2261739"/>
            </a:xfrm>
            <a:prstGeom prst="rect">
              <a:avLst/>
            </a:prstGeom>
          </p:spPr>
        </p:pic>
        <p:sp>
          <p:nvSpPr>
            <p:cNvPr id="13" name="Tijdelijke aanduiding voor inhoud 2">
              <a:extLst>
                <a:ext uri="{FF2B5EF4-FFF2-40B4-BE49-F238E27FC236}">
                  <a16:creationId xmlns:a16="http://schemas.microsoft.com/office/drawing/2014/main" xmlns="" id="{2E60582A-D8BD-456D-A80A-CA91B36DB97F}"/>
                </a:ext>
              </a:extLst>
            </p:cNvPr>
            <p:cNvSpPr txBox="1">
              <a:spLocks/>
            </p:cNvSpPr>
            <p:nvPr/>
          </p:nvSpPr>
          <p:spPr>
            <a:xfrm>
              <a:off x="8158223" y="4596260"/>
              <a:ext cx="3360267" cy="2261740"/>
            </a:xfrm>
            <a:prstGeom prst="rect">
              <a:avLst/>
            </a:prstGeom>
            <a:solidFill>
              <a:srgbClr val="FFD528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b="1" dirty="0"/>
                <a:t>Vraag</a:t>
              </a:r>
              <a:r>
                <a:rPr lang="nl-NL" dirty="0"/>
                <a:t/>
              </a:r>
              <a:br>
                <a:rPr lang="nl-NL" dirty="0"/>
              </a:br>
              <a:r>
                <a:rPr lang="nl-NL" dirty="0"/>
                <a:t>Zijn zij dezelfde mens?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0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0107" y="2138289"/>
            <a:ext cx="8263693" cy="4262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De continuïteit van </a:t>
            </a:r>
            <a:r>
              <a:rPr lang="nl-NL" b="1" dirty="0">
                <a:solidFill>
                  <a:schemeClr val="accent4"/>
                </a:solidFill>
              </a:rPr>
              <a:t>personen </a:t>
            </a:r>
            <a:r>
              <a:rPr lang="nl-NL" dirty="0">
                <a:solidFill>
                  <a:schemeClr val="accent4"/>
                </a:solidFill>
              </a:rPr>
              <a:t>is afhankelijk van zijn bewustzijn / geheugen.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Als jij je kunt herinneren een kind van 5 te zijn, zijn jij en het kind identiek. En anders niet.</a:t>
            </a: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John Locke: personen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3106" y="2138289"/>
            <a:ext cx="2243893" cy="426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289"/>
            <a:ext cx="3090109" cy="40360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D9C9B98-9574-4AA6-B8FA-E2FEEA5E9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xmlns="" id="{025015AA-E232-422E-B2CF-B216FFECE279}"/>
              </a:ext>
            </a:extLst>
          </p:cNvPr>
          <p:cNvSpPr txBox="1">
            <a:spLocks/>
          </p:cNvSpPr>
          <p:nvPr/>
        </p:nvSpPr>
        <p:spPr>
          <a:xfrm>
            <a:off x="3327236" y="4450401"/>
            <a:ext cx="8026564" cy="986530"/>
          </a:xfrm>
          <a:prstGeom prst="rect">
            <a:avLst/>
          </a:prstGeom>
          <a:solidFill>
            <a:srgbClr val="FFD52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dirty="0"/>
              <a:t>Waarom zeggen we dat Locke een </a:t>
            </a:r>
            <a:r>
              <a:rPr lang="nl-NL" sz="2800" i="1" dirty="0"/>
              <a:t>psychologisch identiteitscriterium </a:t>
            </a:r>
            <a:r>
              <a:rPr lang="nl-NL" sz="2800" dirty="0"/>
              <a:t>heeft?</a:t>
            </a:r>
          </a:p>
        </p:txBody>
      </p:sp>
    </p:spTree>
    <p:extLst>
      <p:ext uri="{BB962C8B-B14F-4D97-AF65-F5344CB8AC3E}">
        <p14:creationId xmlns:p14="http://schemas.microsoft.com/office/powerpoint/2010/main" val="17600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1617" y="2178769"/>
            <a:ext cx="6509342" cy="304342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nl-NL" dirty="0"/>
              <a:t>Zijn zij dezelfde personen volgens Locke?</a:t>
            </a:r>
          </a:p>
          <a:p>
            <a:r>
              <a:rPr lang="nl-NL" dirty="0"/>
              <a:t>En wat betekent dat voor de rechter?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Afsluiting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3106" y="2138289"/>
            <a:ext cx="2243893" cy="426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1" y="2186521"/>
            <a:ext cx="2405773" cy="303567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40" y="2186521"/>
            <a:ext cx="2177459" cy="30356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CF856BFD-03AC-4A3A-B916-01D564882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5026" y="335493"/>
            <a:ext cx="8594624" cy="1175287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4"/>
                </a:solidFill>
              </a:rPr>
              <a:t>Het schip van </a:t>
            </a:r>
            <a:r>
              <a:rPr lang="nl-NL" sz="4000" b="1" dirty="0" err="1">
                <a:solidFill>
                  <a:schemeClr val="accent4"/>
                </a:solidFill>
              </a:rPr>
              <a:t>Theseus</a:t>
            </a:r>
            <a:r>
              <a:rPr lang="nl-NL" sz="4000" b="1" dirty="0">
                <a:solidFill>
                  <a:schemeClr val="accent4"/>
                </a:solidFill>
              </a:rPr>
              <a:t>: eindterm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0107" y="1846891"/>
            <a:ext cx="8263693" cy="2725109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Met het </a:t>
            </a:r>
            <a:r>
              <a:rPr lang="nl-NL" b="1" dirty="0">
                <a:solidFill>
                  <a:schemeClr val="accent4"/>
                </a:solidFill>
              </a:rPr>
              <a:t>schip van Theseus</a:t>
            </a:r>
            <a:r>
              <a:rPr lang="nl-NL" dirty="0">
                <a:solidFill>
                  <a:schemeClr val="accent4"/>
                </a:solidFill>
              </a:rPr>
              <a:t> uitleggen wat het verschil is tussen </a:t>
            </a:r>
            <a:r>
              <a:rPr lang="nl-NL" b="1" dirty="0">
                <a:solidFill>
                  <a:schemeClr val="accent4"/>
                </a:solidFill>
              </a:rPr>
              <a:t>numerieke </a:t>
            </a:r>
            <a:r>
              <a:rPr lang="nl-NL" dirty="0">
                <a:solidFill>
                  <a:schemeClr val="accent4"/>
                </a:solidFill>
              </a:rPr>
              <a:t>en </a:t>
            </a:r>
            <a:r>
              <a:rPr lang="nl-NL" b="1" dirty="0">
                <a:solidFill>
                  <a:schemeClr val="accent4"/>
                </a:solidFill>
              </a:rPr>
              <a:t>kwalitatieve identiteit</a:t>
            </a: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651D8A2B-C8EC-49E2-8BE2-19156F8F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xmlns="" id="{F9962265-EA66-4641-86B3-359A6433FBFE}"/>
              </a:ext>
            </a:extLst>
          </p:cNvPr>
          <p:cNvGrpSpPr/>
          <p:nvPr/>
        </p:nvGrpSpPr>
        <p:grpSpPr>
          <a:xfrm>
            <a:off x="3051503" y="4549669"/>
            <a:ext cx="6048251" cy="1585658"/>
            <a:chOff x="5680265" y="4244455"/>
            <a:chExt cx="4910473" cy="2439737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xmlns="" id="{734C5606-7FBF-4610-9E36-B56CB613E971}"/>
                </a:ext>
              </a:extLst>
            </p:cNvPr>
            <p:cNvSpPr/>
            <p:nvPr/>
          </p:nvSpPr>
          <p:spPr>
            <a:xfrm>
              <a:off x="5824023" y="4244463"/>
              <a:ext cx="4766715" cy="2439729"/>
            </a:xfrm>
            <a:prstGeom prst="rect">
              <a:avLst/>
            </a:prstGeom>
            <a:ln>
              <a:solidFill>
                <a:srgbClr val="FFD628"/>
              </a:solidFill>
            </a:ln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nl-NL" sz="2400" dirty="0">
                  <a:solidFill>
                    <a:srgbClr val="FFC000"/>
                  </a:solidFill>
                </a:rPr>
                <a:t>Schip van Theseus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nl-NL" sz="2400" dirty="0">
                  <a:solidFill>
                    <a:srgbClr val="FFC000"/>
                  </a:solidFill>
                </a:rPr>
                <a:t>Numerieke en kwalitatieve identiteit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nl-NL" sz="2400" dirty="0">
                <a:solidFill>
                  <a:srgbClr val="FFC000"/>
                </a:solidFill>
              </a:endParaRPr>
            </a:p>
            <a:p>
              <a:pPr lvl="1"/>
              <a:endParaRPr lang="nl-NL" sz="2400" dirty="0">
                <a:solidFill>
                  <a:srgbClr val="FFC000"/>
                </a:solidFill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xmlns="" id="{21B56AF9-DE8D-4E50-81E8-5A2986DA3BCA}"/>
                </a:ext>
              </a:extLst>
            </p:cNvPr>
            <p:cNvSpPr/>
            <p:nvPr/>
          </p:nvSpPr>
          <p:spPr>
            <a:xfrm rot="16200000">
              <a:off x="4659150" y="5265570"/>
              <a:ext cx="2417048" cy="374818"/>
            </a:xfrm>
            <a:prstGeom prst="rect">
              <a:avLst/>
            </a:prstGeom>
            <a:solidFill>
              <a:srgbClr val="FFD528"/>
            </a:solidFill>
          </p:spPr>
          <p:txBody>
            <a:bodyPr wrap="square">
              <a:spAutoFit/>
            </a:bodyPr>
            <a:lstStyle/>
            <a:p>
              <a:r>
                <a:rPr lang="nl-NL" sz="2400" dirty="0"/>
                <a:t>Begrippen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28160" y="2138289"/>
            <a:ext cx="7635240" cy="396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§1.2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Problemen:</a:t>
            </a:r>
          </a:p>
          <a:p>
            <a:r>
              <a:rPr lang="nl-NL" dirty="0">
                <a:solidFill>
                  <a:schemeClr val="accent4"/>
                </a:solidFill>
              </a:rPr>
              <a:t>Niet hetzelfde:</a:t>
            </a:r>
          </a:p>
          <a:p>
            <a:r>
              <a:rPr lang="nl-NL" dirty="0">
                <a:solidFill>
                  <a:schemeClr val="accent4"/>
                </a:solidFill>
              </a:rPr>
              <a:t>Wel hetzelfde:</a:t>
            </a:r>
            <a:br>
              <a:rPr lang="nl-NL" dirty="0">
                <a:solidFill>
                  <a:schemeClr val="accent4"/>
                </a:solidFill>
              </a:rPr>
            </a:b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Schip van </a:t>
            </a:r>
            <a:r>
              <a:rPr lang="nl-NL" b="1" dirty="0" err="1">
                <a:solidFill>
                  <a:schemeClr val="accent4"/>
                </a:solidFill>
              </a:rPr>
              <a:t>Theseus</a:t>
            </a:r>
            <a:r>
              <a:rPr lang="nl-NL" b="1" dirty="0">
                <a:solidFill>
                  <a:schemeClr val="accent4"/>
                </a:solidFill>
              </a:rPr>
              <a:t>: een dilemma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5560"/>
            <a:ext cx="4194375" cy="26822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C3D2FA54-F516-4392-966F-AA362167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28160" y="2138289"/>
            <a:ext cx="7635240" cy="3967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Problemen:</a:t>
            </a:r>
          </a:p>
          <a:p>
            <a:r>
              <a:rPr lang="nl-NL" dirty="0">
                <a:solidFill>
                  <a:schemeClr val="accent4"/>
                </a:solidFill>
              </a:rPr>
              <a:t>Niet hetzelfde:</a:t>
            </a:r>
          </a:p>
          <a:p>
            <a:pPr lvl="1"/>
            <a:r>
              <a:rPr lang="nl-NL" sz="2800" dirty="0">
                <a:solidFill>
                  <a:schemeClr val="accent4"/>
                </a:solidFill>
              </a:rPr>
              <a:t>Op welk precieze moment werd het schip een nieuw schip?</a:t>
            </a:r>
            <a:endParaRPr lang="nl-NL" dirty="0">
              <a:solidFill>
                <a:schemeClr val="accent4"/>
              </a:solidFill>
            </a:endParaRPr>
          </a:p>
          <a:p>
            <a:r>
              <a:rPr lang="nl-NL" dirty="0">
                <a:solidFill>
                  <a:schemeClr val="accent4"/>
                </a:solidFill>
              </a:rPr>
              <a:t>Wel hetzelfde:</a:t>
            </a:r>
          </a:p>
          <a:p>
            <a:pPr lvl="1"/>
            <a:r>
              <a:rPr lang="nl-NL" sz="2800" dirty="0">
                <a:solidFill>
                  <a:schemeClr val="accent4"/>
                </a:solidFill>
              </a:rPr>
              <a:t>Wat is het schip van Theseus als we van de oude planken een nieuw schip bouwen?</a:t>
            </a:r>
            <a:r>
              <a:rPr lang="nl-NL" dirty="0">
                <a:solidFill>
                  <a:schemeClr val="accent4"/>
                </a:solidFill>
              </a:rPr>
              <a:t/>
            </a:r>
            <a:br>
              <a:rPr lang="nl-NL" dirty="0">
                <a:solidFill>
                  <a:schemeClr val="accent4"/>
                </a:solidFill>
              </a:rPr>
            </a:b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Schip van </a:t>
            </a:r>
            <a:r>
              <a:rPr lang="nl-NL" b="1" dirty="0" err="1">
                <a:solidFill>
                  <a:schemeClr val="accent4"/>
                </a:solidFill>
              </a:rPr>
              <a:t>Theseus</a:t>
            </a:r>
            <a:r>
              <a:rPr lang="nl-NL" b="1" dirty="0">
                <a:solidFill>
                  <a:schemeClr val="accent4"/>
                </a:solidFill>
              </a:rPr>
              <a:t>: een dilemma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5560"/>
            <a:ext cx="4194375" cy="26822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64919FA-5D40-4D7F-8612-2992F118A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Schip van Theseus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20A54F7-2BCD-4320-AFB9-74725A1EE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xmlns="" id="{CEA23E0D-81BD-44BD-9B74-817BB88D503A}"/>
              </a:ext>
            </a:extLst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4906" y="2055813"/>
            <a:ext cx="8263693" cy="464832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xmlns="" id="{CFDA47F4-5EDF-42B8-9AFC-CC801CAE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953" y="2138289"/>
            <a:ext cx="8932447" cy="531169"/>
          </a:xfrm>
          <a:solidFill>
            <a:srgbClr val="FFD62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Gaat het dilemma van het schip ook op voor mensen?	</a:t>
            </a:r>
          </a:p>
        </p:txBody>
      </p:sp>
    </p:spTree>
    <p:extLst>
      <p:ext uri="{BB962C8B-B14F-4D97-AF65-F5344CB8AC3E}">
        <p14:creationId xmlns:p14="http://schemas.microsoft.com/office/powerpoint/2010/main" val="336347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2596" y="1828801"/>
            <a:ext cx="11193342" cy="475013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4"/>
                </a:solidFill>
              </a:rPr>
              <a:t>Zijn deze twee </a:t>
            </a:r>
            <a:r>
              <a:rPr lang="nl-NL" sz="2800" b="1" dirty="0" err="1">
                <a:solidFill>
                  <a:schemeClr val="accent4"/>
                </a:solidFill>
              </a:rPr>
              <a:t>iPhones</a:t>
            </a:r>
            <a:r>
              <a:rPr lang="nl-NL" sz="2800" b="1" dirty="0">
                <a:solidFill>
                  <a:schemeClr val="accent4"/>
                </a:solidFill>
              </a:rPr>
              <a:t> identiek?</a:t>
            </a:r>
            <a:endParaRPr lang="nl-NL" b="1" dirty="0">
              <a:solidFill>
                <a:schemeClr val="accent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4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2" y="2538456"/>
            <a:ext cx="5358848" cy="35725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479FBCE-65DC-4368-90F7-5640AB0C6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9328E30-0D15-400A-BE9A-7A26E7B7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046" y="2538456"/>
            <a:ext cx="3572566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0107" y="2138289"/>
            <a:ext cx="8263693" cy="39670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Twee objecten die dezelfde eigenschappen hebben zijn </a:t>
            </a:r>
            <a:r>
              <a:rPr lang="nl-NL" b="1" dirty="0">
                <a:solidFill>
                  <a:schemeClr val="accent4"/>
                </a:solidFill>
              </a:rPr>
              <a:t>kwalitatief identiek.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endParaRPr lang="nl-NL" b="1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4"/>
                </a:solidFill>
              </a:rPr>
              <a:t>Iets wat hetzelfde object blijft door de tijd heen (ongeacht de eigenschappen), heeft </a:t>
            </a:r>
            <a:r>
              <a:rPr lang="nl-NL" b="1" dirty="0">
                <a:solidFill>
                  <a:schemeClr val="accent4"/>
                </a:solidFill>
              </a:rPr>
              <a:t>numerieke identiteit</a:t>
            </a:r>
            <a:r>
              <a:rPr lang="nl-NL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Kwalitatieve en numerieke identiteit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A62B218-8F69-40A9-A4E0-66A76286C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xmlns="" id="{2E3E3241-07F7-40A4-BF89-6E402FBAD0CC}"/>
              </a:ext>
            </a:extLst>
          </p:cNvPr>
          <p:cNvGrpSpPr/>
          <p:nvPr/>
        </p:nvGrpSpPr>
        <p:grpSpPr>
          <a:xfrm>
            <a:off x="3411953" y="4596260"/>
            <a:ext cx="7712427" cy="2261740"/>
            <a:chOff x="3411953" y="4596260"/>
            <a:chExt cx="7712427" cy="2261740"/>
          </a:xfrm>
        </p:grpSpPr>
        <p:sp>
          <p:nvSpPr>
            <p:cNvPr id="9" name="Tijdelijke aanduiding voor inhoud 2">
              <a:extLst>
                <a:ext uri="{FF2B5EF4-FFF2-40B4-BE49-F238E27FC236}">
                  <a16:creationId xmlns:a16="http://schemas.microsoft.com/office/drawing/2014/main" xmlns="" id="{6053003F-C790-43F0-AFD5-3FF50397CB30}"/>
                </a:ext>
              </a:extLst>
            </p:cNvPr>
            <p:cNvSpPr txBox="1">
              <a:spLocks/>
            </p:cNvSpPr>
            <p:nvPr/>
          </p:nvSpPr>
          <p:spPr>
            <a:xfrm>
              <a:off x="7764113" y="4596260"/>
              <a:ext cx="3360267" cy="2261740"/>
            </a:xfrm>
            <a:prstGeom prst="rect">
              <a:avLst/>
            </a:prstGeom>
            <a:solidFill>
              <a:srgbClr val="FFD528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b="1" dirty="0"/>
                <a:t>Vraag</a:t>
              </a:r>
              <a:r>
                <a:rPr lang="nl-NL" dirty="0"/>
                <a:t/>
              </a:r>
              <a:br>
                <a:rPr lang="nl-NL" dirty="0"/>
              </a:br>
              <a:r>
                <a:rPr lang="nl-NL" dirty="0"/>
                <a:t>Bestaat er tussen deze personen kwalitatieve identiteit?</a:t>
              </a:r>
            </a:p>
            <a:p>
              <a:pPr algn="l"/>
              <a:r>
                <a:rPr lang="nl-NL" dirty="0"/>
                <a:t>En numerieke identiteit?</a:t>
              </a:r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xmlns="" id="{BE720466-7EE5-46B3-8733-E1693CE17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53" y="4596260"/>
              <a:ext cx="38100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8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5204" y="3180478"/>
            <a:ext cx="4429273" cy="3144454"/>
          </a:xfrm>
          <a:solidFill>
            <a:srgbClr val="FFD62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Gaat het dilemma van het schip ook op voor El </a:t>
            </a:r>
            <a:r>
              <a:rPr lang="nl-NL" dirty="0" err="1"/>
              <a:t>Chapo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Is hij dezelfde persoon gebleven? Gebruik in je antwoord het onderscheid tussen numerieke en kwalitatieve identiteit.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Schip van Theseus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49" y="3180479"/>
            <a:ext cx="4191000" cy="31444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68831982-ACB9-4601-80AD-3B7261FA0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0953" y="2138289"/>
            <a:ext cx="8932447" cy="531169"/>
          </a:xfrm>
          <a:solidFill>
            <a:srgbClr val="FFD62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Wie van de vier is Richard </a:t>
            </a:r>
            <a:r>
              <a:rPr lang="nl-NL" dirty="0" err="1"/>
              <a:t>Norris</a:t>
            </a:r>
            <a:r>
              <a:rPr lang="nl-NL" dirty="0"/>
              <a:t>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107" y="365125"/>
            <a:ext cx="8263693" cy="1325563"/>
          </a:xfrm>
        </p:spPr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Schip van Theseus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68831982-ACB9-4601-80AD-3B7261FA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86100" cy="20097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58D50ED-B528-4CC8-BCAF-942CC401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8" y="3153930"/>
            <a:ext cx="6381750" cy="29527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C280BA5F-F853-43D3-8B6F-A38C35017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630"/>
          <a:stretch/>
        </p:blipFill>
        <p:spPr>
          <a:xfrm>
            <a:off x="9467848" y="3152492"/>
            <a:ext cx="2139133" cy="29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4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397</Words>
  <Application>Microsoft Office PowerPoint</Application>
  <PresentationFormat>Breedbeeld</PresentationFormat>
  <Paragraphs>59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Het schip van Theseus</vt:lpstr>
      <vt:lpstr>Het schip van Theseus: eindterm 5</vt:lpstr>
      <vt:lpstr>Schip van Theseus: een dilemma</vt:lpstr>
      <vt:lpstr>Schip van Theseus: een dilemma</vt:lpstr>
      <vt:lpstr>Schip van Theseus</vt:lpstr>
      <vt:lpstr>PowerPoint-presentatie</vt:lpstr>
      <vt:lpstr>Kwalitatieve en numerieke identiteit</vt:lpstr>
      <vt:lpstr>Schip van Theseus</vt:lpstr>
      <vt:lpstr>Schip van Theseus</vt:lpstr>
      <vt:lpstr>PowerPoint-presentatie</vt:lpstr>
      <vt:lpstr>Locke: Wanneer ben jij dezelfde?</vt:lpstr>
      <vt:lpstr>Locke: Wanneer ben jij dezelfde?</vt:lpstr>
      <vt:lpstr>John Locke: mensen</vt:lpstr>
      <vt:lpstr>John Locke: personen</vt:lpstr>
      <vt:lpstr>Afsluiting</vt:lpstr>
    </vt:vector>
  </TitlesOfParts>
  <Company>ROC Nova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Persoonlijke identiteit</dc:title>
  <dc:creator>Spoelstra, Olle</dc:creator>
  <cp:lastModifiedBy>Thomas Bragdon</cp:lastModifiedBy>
  <cp:revision>65</cp:revision>
  <dcterms:created xsi:type="dcterms:W3CDTF">2017-11-22T11:11:30Z</dcterms:created>
  <dcterms:modified xsi:type="dcterms:W3CDTF">2019-02-04T13:50:45Z</dcterms:modified>
</cp:coreProperties>
</file>