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39" r:id="rId3"/>
    <p:sldId id="284" r:id="rId4"/>
    <p:sldId id="286" r:id="rId5"/>
    <p:sldId id="282" r:id="rId6"/>
    <p:sldId id="297" r:id="rId7"/>
    <p:sldId id="299" r:id="rId8"/>
    <p:sldId id="337" r:id="rId9"/>
    <p:sldId id="302" r:id="rId10"/>
    <p:sldId id="298" r:id="rId11"/>
    <p:sldId id="340" r:id="rId12"/>
    <p:sldId id="303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2" d="100"/>
          <a:sy n="82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3357C-332A-455A-B8FD-FE524A3B8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EA734A-79AD-4A84-901E-814D4708D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0B20D6-77A2-404C-BB37-32B3ED55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83435D-007D-4D8F-8B45-1EB66D01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9B2EC8-B2A9-4511-854E-429494F8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79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37AFC-B324-407C-8C03-D8406A8D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21715F3-8899-4554-9D68-378663E8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4D7D6A-20CF-4CA6-B496-0C1F8F9F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9CC0F0-5E61-4888-924E-B945485A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851EB9-65DF-48C7-B3CA-BDCF8B73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12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9AA07A-6DF3-4A41-B828-448F19DC4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614DEE-903F-41D4-9254-6A2EE228F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F197D4-3D9B-4500-8947-7CB96ACA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BAF50-84A8-469F-9737-680A53D3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B76D48-6F4A-4269-87F6-E91547F4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3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E3AC4-892B-4CF6-94D5-27AB8057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56C644-E05F-4495-944C-768DAD527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7CC1D0-C604-4274-AB1F-8BF6CD2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972C46-3A29-48BC-BC81-393F3C0B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D08B02-8E78-4AC0-A93F-FC40F607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8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DC034-64FB-4ED1-823D-21EE3C7E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424974-1280-4298-AC41-7D6510E45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70911C-5FDC-4A07-9D68-CCD57E04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61DF91-EFF5-47E0-B1E7-BFB28584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282209-7095-4EEC-B4B7-BA1D88AD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46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172B7-8CF5-45F0-BB25-E90C430F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5DE0A1-F05B-4A18-B73D-894AD03EA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D7BA25-1942-4221-82A9-115BDA0F9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CE2911-AAE3-40A4-ABC7-16F2F42B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4542CD-7DC5-4081-A5E2-B7987E52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131C5B-0A91-452F-81C7-C227364F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67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185D8-2EA8-469F-8BFE-D89784B5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3CBB89-4985-4D82-B5A0-55032E833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3D2635-3FD8-4167-A2EC-5585E46E9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A35742-015D-4A2C-AD1F-FF5AF932C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03FA581-7280-4B6C-BB1C-8012B2058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9717DE-DBC3-4001-9767-86797768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85BC46F-6CE4-4E03-8A7A-4266CF7C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7227981-972A-46DB-BF9E-0FA61520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27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C08CA-E958-4F53-AABD-8512A2BE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018EE2-BC09-4013-BFBC-F8C2F2B8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4F5B66-82A0-4D78-BA1A-4E7B824C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1698DA-882F-43C9-BE1E-077A146F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2EC7CBD-377F-4A91-9E7A-D7D3A9BF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D3DBD80-EB4F-424A-A365-D99DBF6C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929A37-9081-4F1D-BF8B-C785F6B4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017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B0EA8-EF94-4A9C-B0A3-96591849C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E17CB-384E-44A8-A0FC-9BA58989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0A8AEC-9FC7-40A6-8928-2C3E6FD95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866353-BD6E-479D-938E-669EE70D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2464BE-A42A-41DF-ACDF-650EE6AC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9BE791-90CD-420A-B16B-884CBBE4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53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74FD6-D50E-4A68-BB5C-6826E9E7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218B6B-A108-4E63-B1F1-EF0E61C90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28E3F2-C418-4724-87E7-3B809EA20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445692-9313-4EFC-9DC9-ABD08597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DF2B59-494C-435C-8678-CB8B55B8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1A5246-5C0E-4AF0-BE9D-205A1F32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57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010B62F-8B16-4B52-BD14-4AD632B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6C2348-3C32-4FF9-99D5-B4312F2A4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6DFEA2-B814-4072-B98D-514321288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88EEB-3B23-41DF-A9B8-A0198021CA7F}" type="datetimeFigureOut">
              <a:rPr lang="nl-NL" smtClean="0"/>
              <a:t>6-7-2020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1217E6-40DA-48BA-9414-17363B415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424A6A-709D-4A09-9E8C-C3364CB8F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EEA9-3BB4-4DD9-ABF8-D490D24967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07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149942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Vandaag: </a:t>
            </a:r>
            <a:r>
              <a:rPr lang="nl-NL" b="1" dirty="0" err="1">
                <a:solidFill>
                  <a:schemeClr val="accent4"/>
                </a:solidFill>
              </a:rPr>
              <a:t>Reids</a:t>
            </a:r>
            <a:r>
              <a:rPr lang="nl-NL" b="1" dirty="0">
                <a:solidFill>
                  <a:schemeClr val="accent4"/>
                </a:solidFill>
              </a:rPr>
              <a:t> kritiek op Locke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90107" y="2138289"/>
            <a:ext cx="8263693" cy="2574283"/>
          </a:xfrm>
        </p:spPr>
        <p:txBody>
          <a:bodyPr/>
          <a:lstStyle/>
          <a:p>
            <a:r>
              <a:rPr lang="nl-NL" dirty="0">
                <a:solidFill>
                  <a:schemeClr val="accent4"/>
                </a:solidFill>
              </a:rPr>
              <a:t>Het verschil tussen voldoende en noodzakelijke voorwaarden kunnen herkennen.</a:t>
            </a:r>
          </a:p>
          <a:p>
            <a:r>
              <a:rPr lang="nl-NL" dirty="0" err="1">
                <a:solidFill>
                  <a:schemeClr val="accent4"/>
                </a:solidFill>
              </a:rPr>
              <a:t>Reids</a:t>
            </a:r>
            <a:r>
              <a:rPr lang="nl-NL" dirty="0">
                <a:solidFill>
                  <a:schemeClr val="accent4"/>
                </a:solidFill>
              </a:rPr>
              <a:t> kritiek op </a:t>
            </a:r>
            <a:r>
              <a:rPr lang="nl-NL" dirty="0" err="1">
                <a:solidFill>
                  <a:schemeClr val="accent4"/>
                </a:solidFill>
              </a:rPr>
              <a:t>Lockes</a:t>
            </a:r>
            <a:r>
              <a:rPr lang="nl-NL" dirty="0">
                <a:solidFill>
                  <a:schemeClr val="accent4"/>
                </a:solidFill>
              </a:rPr>
              <a:t> identiteitscriterium kunnen uitleggen.</a:t>
            </a:r>
          </a:p>
          <a:p>
            <a:pPr marL="0" indent="0"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681"/>
            <a:ext cx="2173574" cy="27008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D2D8DF-DF6C-4974-B84D-2C7A2C8CB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365125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De kritiek van Thomas </a:t>
            </a:r>
            <a:r>
              <a:rPr lang="nl-NL" b="1" dirty="0" err="1">
                <a:solidFill>
                  <a:schemeClr val="accent4"/>
                </a:solidFill>
              </a:rPr>
              <a:t>Reid</a:t>
            </a:r>
            <a:endParaRPr lang="nl-NL" b="1" dirty="0">
              <a:solidFill>
                <a:schemeClr val="accent4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0" y="2011681"/>
            <a:ext cx="7696200" cy="3840813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>
                <a:solidFill>
                  <a:schemeClr val="accent4"/>
                </a:solidFill>
              </a:rPr>
              <a:t>Reids</a:t>
            </a:r>
            <a:r>
              <a:rPr lang="nl-NL" b="1" dirty="0">
                <a:solidFill>
                  <a:schemeClr val="accent4"/>
                </a:solidFill>
              </a:rPr>
              <a:t> kritiek op </a:t>
            </a:r>
            <a:r>
              <a:rPr lang="nl-NL" b="1" dirty="0" err="1">
                <a:solidFill>
                  <a:schemeClr val="accent4"/>
                </a:solidFill>
              </a:rPr>
              <a:t>Lockes</a:t>
            </a:r>
            <a:r>
              <a:rPr lang="nl-NL" b="1" dirty="0">
                <a:solidFill>
                  <a:schemeClr val="accent4"/>
                </a:solidFill>
              </a:rPr>
              <a:t> criterium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accent4"/>
                </a:solidFill>
              </a:rPr>
              <a:t>Volgens de theorie van Locke kan er tegelijkertijd wél en geen identiteit bestaan. De theorie moet daarom verworpen worden.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EEE923C-99E8-425D-9D68-5D783A701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1200F37-2FEF-4FAE-8D08-20EB64093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0" b="4101"/>
          <a:stretch/>
        </p:blipFill>
        <p:spPr>
          <a:xfrm>
            <a:off x="0" y="2138289"/>
            <a:ext cx="3090107" cy="38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4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ameel">
            <a:extLst>
              <a:ext uri="{FF2B5EF4-FFF2-40B4-BE49-F238E27FC236}">
                <a16:creationId xmlns:a16="http://schemas.microsoft.com/office/drawing/2014/main" id="{8AB673A5-DB15-4E12-9973-2A08B684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60" y="1025512"/>
            <a:ext cx="5715000" cy="5715000"/>
          </a:xfrm>
          <a:prstGeom prst="rect">
            <a:avLst/>
          </a:prstGeom>
        </p:spPr>
      </p:pic>
      <p:pic>
        <p:nvPicPr>
          <p:cNvPr id="4" name="Vos">
            <a:extLst>
              <a:ext uri="{FF2B5EF4-FFF2-40B4-BE49-F238E27FC236}">
                <a16:creationId xmlns:a16="http://schemas.microsoft.com/office/drawing/2014/main" id="{4C2AE499-EB7D-4627-A596-F1EC3F99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26" y="1384229"/>
            <a:ext cx="8188940" cy="5118088"/>
          </a:xfrm>
          <a:prstGeom prst="rect">
            <a:avLst/>
          </a:prstGeom>
        </p:spPr>
      </p:pic>
      <p:pic>
        <p:nvPicPr>
          <p:cNvPr id="10" name="Tijger">
            <a:extLst>
              <a:ext uri="{FF2B5EF4-FFF2-40B4-BE49-F238E27FC236}">
                <a16:creationId xmlns:a16="http://schemas.microsoft.com/office/drawing/2014/main" id="{A25A9AAE-0EA9-4FF4-A26E-2EF329610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809" y="1339927"/>
            <a:ext cx="7939557" cy="5290252"/>
          </a:xfrm>
          <a:prstGeom prst="rect">
            <a:avLst/>
          </a:prstGeom>
        </p:spPr>
      </p:pic>
      <p:pic>
        <p:nvPicPr>
          <p:cNvPr id="12" name="Wolf">
            <a:extLst>
              <a:ext uri="{FF2B5EF4-FFF2-40B4-BE49-F238E27FC236}">
                <a16:creationId xmlns:a16="http://schemas.microsoft.com/office/drawing/2014/main" id="{135CF161-4FE5-4EA2-B2B2-A7BF53AF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752" y="1775154"/>
            <a:ext cx="7800109" cy="4875068"/>
          </a:xfrm>
          <a:prstGeom prst="rect">
            <a:avLst/>
          </a:prstGeom>
        </p:spPr>
      </p:pic>
      <p:pic>
        <p:nvPicPr>
          <p:cNvPr id="13" name="Uil">
            <a:extLst>
              <a:ext uri="{FF2B5EF4-FFF2-40B4-BE49-F238E27FC236}">
                <a16:creationId xmlns:a16="http://schemas.microsoft.com/office/drawing/2014/main" id="{14CD941B-EE42-4556-83FF-2AC1C1D12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920" y="1455590"/>
            <a:ext cx="8188941" cy="5118088"/>
          </a:xfrm>
          <a:prstGeom prst="rect">
            <a:avLst/>
          </a:prstGeom>
        </p:spPr>
      </p:pic>
      <p:pic>
        <p:nvPicPr>
          <p:cNvPr id="14" name="Kip">
            <a:extLst>
              <a:ext uri="{FF2B5EF4-FFF2-40B4-BE49-F238E27FC236}">
                <a16:creationId xmlns:a16="http://schemas.microsoft.com/office/drawing/2014/main" id="{9179B14A-A6CC-4F35-93B7-F9719EDE5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17" y="1675954"/>
            <a:ext cx="7680132" cy="5118088"/>
          </a:xfrm>
          <a:prstGeom prst="rect">
            <a:avLst/>
          </a:prstGeom>
        </p:spPr>
      </p:pic>
      <p:pic>
        <p:nvPicPr>
          <p:cNvPr id="16" name="Paard">
            <a:extLst>
              <a:ext uri="{FF2B5EF4-FFF2-40B4-BE49-F238E27FC236}">
                <a16:creationId xmlns:a16="http://schemas.microsoft.com/office/drawing/2014/main" id="{2988C1AA-6A72-4369-9E2E-52F2E0F74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216" y="1823686"/>
            <a:ext cx="7691907" cy="5118189"/>
          </a:xfrm>
          <a:prstGeom prst="rect">
            <a:avLst/>
          </a:prstGeom>
        </p:spPr>
      </p:pic>
      <p:pic>
        <p:nvPicPr>
          <p:cNvPr id="17" name="Naaktkat">
            <a:extLst>
              <a:ext uri="{FF2B5EF4-FFF2-40B4-BE49-F238E27FC236}">
                <a16:creationId xmlns:a16="http://schemas.microsoft.com/office/drawing/2014/main" id="{55F05581-253F-40E8-AE1B-AEACFF8CB1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018" y="1850410"/>
            <a:ext cx="7222269" cy="4814846"/>
          </a:xfrm>
          <a:prstGeom prst="rect">
            <a:avLst/>
          </a:prstGeom>
        </p:spPr>
      </p:pic>
      <p:pic>
        <p:nvPicPr>
          <p:cNvPr id="18" name="Schildpad">
            <a:extLst>
              <a:ext uri="{FF2B5EF4-FFF2-40B4-BE49-F238E27FC236}">
                <a16:creationId xmlns:a16="http://schemas.microsoft.com/office/drawing/2014/main" id="{9D07B96C-80BC-4EEB-9CE9-024603D16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421"/>
          <a:stretch/>
        </p:blipFill>
        <p:spPr>
          <a:xfrm>
            <a:off x="3979060" y="1870643"/>
            <a:ext cx="6743414" cy="4631674"/>
          </a:xfrm>
          <a:prstGeom prst="rect">
            <a:avLst/>
          </a:prstGeom>
        </p:spPr>
      </p:pic>
      <p:pic>
        <p:nvPicPr>
          <p:cNvPr id="22" name="Orang Utan">
            <a:extLst>
              <a:ext uri="{FF2B5EF4-FFF2-40B4-BE49-F238E27FC236}">
                <a16:creationId xmlns:a16="http://schemas.microsoft.com/office/drawing/2014/main" id="{45CDE5D4-7632-46F5-BB84-33202CF3D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140" y="1172473"/>
            <a:ext cx="7939556" cy="5297173"/>
          </a:xfrm>
          <a:prstGeom prst="rect">
            <a:avLst/>
          </a:prstGeom>
        </p:spPr>
      </p:pic>
      <p:pic>
        <p:nvPicPr>
          <p:cNvPr id="26" name="Spin">
            <a:extLst>
              <a:ext uri="{FF2B5EF4-FFF2-40B4-BE49-F238E27FC236}">
                <a16:creationId xmlns:a16="http://schemas.microsoft.com/office/drawing/2014/main" id="{7B29EF38-2FA3-46F8-8547-F888A8D29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7943" y="1900610"/>
            <a:ext cx="7564941" cy="4728088"/>
          </a:xfrm>
          <a:prstGeom prst="rect">
            <a:avLst/>
          </a:prstGeom>
        </p:spPr>
      </p:pic>
      <p:pic>
        <p:nvPicPr>
          <p:cNvPr id="27" name="Leeuw">
            <a:extLst>
              <a:ext uri="{FF2B5EF4-FFF2-40B4-BE49-F238E27FC236}">
                <a16:creationId xmlns:a16="http://schemas.microsoft.com/office/drawing/2014/main" id="{47309708-C962-40D3-A166-40FDCC2262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9059" y="1370960"/>
            <a:ext cx="6856335" cy="5138717"/>
          </a:xfrm>
          <a:prstGeom prst="rect">
            <a:avLst/>
          </a:prstGeom>
        </p:spPr>
      </p:pic>
      <p:pic>
        <p:nvPicPr>
          <p:cNvPr id="28" name="Duif">
            <a:extLst>
              <a:ext uri="{FF2B5EF4-FFF2-40B4-BE49-F238E27FC236}">
                <a16:creationId xmlns:a16="http://schemas.microsoft.com/office/drawing/2014/main" id="{83293725-70B8-4A4D-B7C2-7C75B7A7C5C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729"/>
          <a:stretch/>
        </p:blipFill>
        <p:spPr>
          <a:xfrm>
            <a:off x="3981062" y="1634954"/>
            <a:ext cx="7946333" cy="4830907"/>
          </a:xfrm>
          <a:prstGeom prst="rect">
            <a:avLst/>
          </a:prstGeom>
        </p:spPr>
      </p:pic>
      <p:pic>
        <p:nvPicPr>
          <p:cNvPr id="32" name="Zebra">
            <a:extLst>
              <a:ext uri="{FF2B5EF4-FFF2-40B4-BE49-F238E27FC236}">
                <a16:creationId xmlns:a16="http://schemas.microsoft.com/office/drawing/2014/main" id="{2284F41F-F6A9-4436-BB6A-4C314C21C6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4547" y="1196460"/>
            <a:ext cx="7984510" cy="5333403"/>
          </a:xfrm>
          <a:prstGeom prst="rect">
            <a:avLst/>
          </a:prstGeom>
        </p:spPr>
      </p:pic>
      <p:pic>
        <p:nvPicPr>
          <p:cNvPr id="33" name="Hond">
            <a:extLst>
              <a:ext uri="{FF2B5EF4-FFF2-40B4-BE49-F238E27FC236}">
                <a16:creationId xmlns:a16="http://schemas.microsoft.com/office/drawing/2014/main" id="{8571CE38-FB9F-497D-9845-D7C6F5FBF6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3656" y="1355201"/>
            <a:ext cx="8374439" cy="5588035"/>
          </a:xfrm>
          <a:prstGeom prst="rect">
            <a:avLst/>
          </a:prstGeom>
        </p:spPr>
      </p:pic>
      <p:pic>
        <p:nvPicPr>
          <p:cNvPr id="34" name="Chimp">
            <a:extLst>
              <a:ext uri="{FF2B5EF4-FFF2-40B4-BE49-F238E27FC236}">
                <a16:creationId xmlns:a16="http://schemas.microsoft.com/office/drawing/2014/main" id="{25FC2370-3AFC-497B-9DA5-8DC629B9E9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7890" y="1378681"/>
            <a:ext cx="8906263" cy="5009773"/>
          </a:xfrm>
          <a:prstGeom prst="rect">
            <a:avLst/>
          </a:prstGeom>
        </p:spPr>
      </p:pic>
      <p:pic>
        <p:nvPicPr>
          <p:cNvPr id="35" name="Panter">
            <a:extLst>
              <a:ext uri="{FF2B5EF4-FFF2-40B4-BE49-F238E27FC236}">
                <a16:creationId xmlns:a16="http://schemas.microsoft.com/office/drawing/2014/main" id="{E0EE87C4-3B7B-4CB1-8C0E-C60E2A4001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76211" y="2303495"/>
            <a:ext cx="7953522" cy="4473856"/>
          </a:xfrm>
          <a:prstGeom prst="rect">
            <a:avLst/>
          </a:prstGeom>
        </p:spPr>
      </p:pic>
      <p:pic>
        <p:nvPicPr>
          <p:cNvPr id="36" name="Bij">
            <a:extLst>
              <a:ext uri="{FF2B5EF4-FFF2-40B4-BE49-F238E27FC236}">
                <a16:creationId xmlns:a16="http://schemas.microsoft.com/office/drawing/2014/main" id="{68CCADF9-D84A-461C-9F1F-0D64E0C75E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5370" y="2238025"/>
            <a:ext cx="8115300" cy="4572000"/>
          </a:xfrm>
          <a:prstGeom prst="rect">
            <a:avLst/>
          </a:prstGeom>
        </p:spPr>
      </p:pic>
      <p:pic>
        <p:nvPicPr>
          <p:cNvPr id="37" name="Goudvis">
            <a:extLst>
              <a:ext uri="{FF2B5EF4-FFF2-40B4-BE49-F238E27FC236}">
                <a16:creationId xmlns:a16="http://schemas.microsoft.com/office/drawing/2014/main" id="{60DEDF7C-CD69-4F76-8715-52B8323B83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26742" y="1074148"/>
            <a:ext cx="5617727" cy="5617727"/>
          </a:xfrm>
          <a:prstGeom prst="rect">
            <a:avLst/>
          </a:prstGeom>
        </p:spPr>
      </p:pic>
      <p:pic>
        <p:nvPicPr>
          <p:cNvPr id="38" name="Panda" title="Panda">
            <a:extLst>
              <a:ext uri="{FF2B5EF4-FFF2-40B4-BE49-F238E27FC236}">
                <a16:creationId xmlns:a16="http://schemas.microsoft.com/office/drawing/2014/main" id="{08FB4AF1-D51D-4720-A552-289FE3C5D2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13599" y="2115856"/>
            <a:ext cx="8305036" cy="4671583"/>
          </a:xfrm>
          <a:prstGeom prst="rect">
            <a:avLst/>
          </a:prstGeom>
        </p:spPr>
      </p:pic>
      <p:pic>
        <p:nvPicPr>
          <p:cNvPr id="40" name="Sprinkhaan">
            <a:extLst>
              <a:ext uri="{FF2B5EF4-FFF2-40B4-BE49-F238E27FC236}">
                <a16:creationId xmlns:a16="http://schemas.microsoft.com/office/drawing/2014/main" id="{71170591-C0AD-468F-B869-95298336CA9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52874" y="1819275"/>
            <a:ext cx="6219825" cy="4671780"/>
          </a:xfrm>
          <a:prstGeom prst="rect">
            <a:avLst/>
          </a:prstGeom>
        </p:spPr>
      </p:pic>
      <p:pic>
        <p:nvPicPr>
          <p:cNvPr id="41" name="Vlinder">
            <a:extLst>
              <a:ext uri="{FF2B5EF4-FFF2-40B4-BE49-F238E27FC236}">
                <a16:creationId xmlns:a16="http://schemas.microsoft.com/office/drawing/2014/main" id="{EB45C895-6982-4D89-893F-4203F51B12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2010" y="1788489"/>
            <a:ext cx="8115300" cy="4572000"/>
          </a:xfrm>
          <a:prstGeom prst="rect">
            <a:avLst/>
          </a:prstGeom>
        </p:spPr>
      </p:pic>
      <p:sp>
        <p:nvSpPr>
          <p:cNvPr id="39" name="Geel blok">
            <a:extLst>
              <a:ext uri="{FF2B5EF4-FFF2-40B4-BE49-F238E27FC236}">
                <a16:creationId xmlns:a16="http://schemas.microsoft.com/office/drawing/2014/main" id="{8335A273-B9C3-4B46-8520-C70B455D71A1}"/>
              </a:ext>
            </a:extLst>
          </p:cNvPr>
          <p:cNvSpPr txBox="1">
            <a:spLocks/>
          </p:cNvSpPr>
          <p:nvPr/>
        </p:nvSpPr>
        <p:spPr>
          <a:xfrm>
            <a:off x="3739711" y="1484136"/>
            <a:ext cx="7523580" cy="10378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Opdracht</a:t>
            </a:r>
            <a:br>
              <a:rPr lang="nl-NL" dirty="0"/>
            </a:br>
            <a:r>
              <a:rPr lang="nl-NL" dirty="0"/>
              <a:t>Schrijf alle dieren op die je gezien hebt.</a:t>
            </a:r>
          </a:p>
          <a:p>
            <a:pPr marL="0" indent="0" algn="ctr">
              <a:buNone/>
            </a:pPr>
            <a:endParaRPr lang="nl-NL" b="1" dirty="0"/>
          </a:p>
        </p:txBody>
      </p:sp>
      <p:pic>
        <p:nvPicPr>
          <p:cNvPr id="6" name="Ik">
            <a:extLst>
              <a:ext uri="{FF2B5EF4-FFF2-40B4-BE49-F238E27FC236}">
                <a16:creationId xmlns:a16="http://schemas.microsoft.com/office/drawing/2014/main" id="{CEEE923C-99E8-425D-9D68-5D783A70165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365125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Een potje dierenmemory</a:t>
            </a:r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59C2527B-99B9-4361-A7C2-3BE14B84E225}"/>
              </a:ext>
            </a:extLst>
          </p:cNvPr>
          <p:cNvGrpSpPr/>
          <p:nvPr/>
        </p:nvGrpSpPr>
        <p:grpSpPr>
          <a:xfrm>
            <a:off x="3716446" y="2723319"/>
            <a:ext cx="6962302" cy="3809784"/>
            <a:chOff x="3716446" y="2723319"/>
            <a:chExt cx="6962302" cy="3809784"/>
          </a:xfrm>
        </p:grpSpPr>
        <p:sp>
          <p:nvSpPr>
            <p:cNvPr id="42" name="Geel blok">
              <a:extLst>
                <a:ext uri="{FF2B5EF4-FFF2-40B4-BE49-F238E27FC236}">
                  <a16:creationId xmlns:a16="http://schemas.microsoft.com/office/drawing/2014/main" id="{5C26243E-BE01-4BCA-8CCB-E66B846C269A}"/>
                </a:ext>
              </a:extLst>
            </p:cNvPr>
            <p:cNvSpPr txBox="1">
              <a:spLocks/>
            </p:cNvSpPr>
            <p:nvPr/>
          </p:nvSpPr>
          <p:spPr>
            <a:xfrm>
              <a:off x="3716446" y="2735452"/>
              <a:ext cx="2379554" cy="3797651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b="1" dirty="0"/>
                <a:t>Welk dier ben je vergeten?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Kameel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Vos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Tijger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Wolf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Uil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Kip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nl-NL" dirty="0"/>
                <a:t>Paard</a:t>
              </a:r>
            </a:p>
            <a:p>
              <a:pPr marL="0" indent="0" algn="ctr">
                <a:buNone/>
              </a:pPr>
              <a:endParaRPr lang="nl-NL" b="1" dirty="0"/>
            </a:p>
          </p:txBody>
        </p:sp>
        <p:sp>
          <p:nvSpPr>
            <p:cNvPr id="43" name="Geel blok">
              <a:extLst>
                <a:ext uri="{FF2B5EF4-FFF2-40B4-BE49-F238E27FC236}">
                  <a16:creationId xmlns:a16="http://schemas.microsoft.com/office/drawing/2014/main" id="{B6BE5E5F-EC65-4607-A785-2B82219094C1}"/>
                </a:ext>
              </a:extLst>
            </p:cNvPr>
            <p:cNvSpPr txBox="1">
              <a:spLocks/>
            </p:cNvSpPr>
            <p:nvPr/>
          </p:nvSpPr>
          <p:spPr>
            <a:xfrm>
              <a:off x="6087063" y="2728601"/>
              <a:ext cx="2379554" cy="3804501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8"/>
              </a:pPr>
              <a:endParaRPr lang="nl-NL" dirty="0"/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Naaktkat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Schildpad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 err="1"/>
                <a:t>Orang</a:t>
              </a:r>
              <a:r>
                <a:rPr lang="nl-NL" dirty="0"/>
                <a:t> </a:t>
              </a:r>
              <a:r>
                <a:rPr lang="nl-NL" dirty="0" err="1"/>
                <a:t>utan</a:t>
              </a:r>
              <a:endParaRPr lang="nl-NL" dirty="0"/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Spin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Leeuw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Duif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Zebra</a:t>
              </a:r>
            </a:p>
            <a:p>
              <a:pPr marL="514350" indent="-514350">
                <a:buFont typeface="+mj-lt"/>
                <a:buAutoNum type="arabicPeriod" startAt="8"/>
              </a:pPr>
              <a:r>
                <a:rPr lang="nl-NL" dirty="0"/>
                <a:t>Hond</a:t>
              </a:r>
            </a:p>
            <a:p>
              <a:pPr marL="0" indent="0" algn="ctr">
                <a:buNone/>
              </a:pPr>
              <a:endParaRPr lang="nl-NL" b="1" dirty="0"/>
            </a:p>
          </p:txBody>
        </p:sp>
        <p:sp>
          <p:nvSpPr>
            <p:cNvPr id="44" name="Geel blok">
              <a:extLst>
                <a:ext uri="{FF2B5EF4-FFF2-40B4-BE49-F238E27FC236}">
                  <a16:creationId xmlns:a16="http://schemas.microsoft.com/office/drawing/2014/main" id="{75EE08A4-DF30-4AAA-BD89-88A8BDA5CC68}"/>
                </a:ext>
              </a:extLst>
            </p:cNvPr>
            <p:cNvSpPr txBox="1">
              <a:spLocks/>
            </p:cNvSpPr>
            <p:nvPr/>
          </p:nvSpPr>
          <p:spPr>
            <a:xfrm>
              <a:off x="8299194" y="2723319"/>
              <a:ext cx="2379554" cy="380978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16"/>
              </a:pPr>
              <a:endParaRPr lang="nl-NL" dirty="0"/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Chimpansee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Panter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Bij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Goudvis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Panda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Sprinkhaan</a:t>
              </a:r>
            </a:p>
            <a:p>
              <a:pPr marL="514350" indent="-514350">
                <a:buFont typeface="+mj-lt"/>
                <a:buAutoNum type="arabicPeriod" startAt="16"/>
              </a:pPr>
              <a:r>
                <a:rPr lang="nl-NL" dirty="0"/>
                <a:t>Vlinder</a:t>
              </a:r>
              <a:br>
                <a:rPr lang="nl-NL" dirty="0"/>
              </a:br>
              <a:endParaRPr lang="nl-NL" dirty="0"/>
            </a:p>
            <a:p>
              <a:pPr marL="0" indent="0" algn="ctr">
                <a:buNone/>
              </a:pPr>
              <a:endParaRPr lang="nl-NL" b="1" dirty="0"/>
            </a:p>
          </p:txBody>
        </p:sp>
      </p:grpSp>
      <p:sp>
        <p:nvSpPr>
          <p:cNvPr id="46" name="Tijdelijke aanduiding voor inhoud 2">
            <a:extLst>
              <a:ext uri="{FF2B5EF4-FFF2-40B4-BE49-F238E27FC236}">
                <a16:creationId xmlns:a16="http://schemas.microsoft.com/office/drawing/2014/main" id="{772B7BB6-6D94-4B0D-8B12-155479F15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4" y="2198597"/>
            <a:ext cx="2773131" cy="1230403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Onthoud zo veel mogelijk dieren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0617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eel blok">
            <a:extLst>
              <a:ext uri="{FF2B5EF4-FFF2-40B4-BE49-F238E27FC236}">
                <a16:creationId xmlns:a16="http://schemas.microsoft.com/office/drawing/2014/main" id="{049994AE-F283-49C5-9E5D-4144D9C36D5F}"/>
              </a:ext>
            </a:extLst>
          </p:cNvPr>
          <p:cNvSpPr txBox="1">
            <a:spLocks/>
          </p:cNvSpPr>
          <p:nvPr/>
        </p:nvSpPr>
        <p:spPr>
          <a:xfrm>
            <a:off x="3090106" y="1593957"/>
            <a:ext cx="7771855" cy="127889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3 minuten geleden zag je een uil (of ander dier). Je bent dat nu vergeten. Wat zou </a:t>
            </a:r>
            <a:r>
              <a:rPr lang="nl-NL" dirty="0" err="1"/>
              <a:t>Lockes</a:t>
            </a:r>
            <a:r>
              <a:rPr lang="nl-NL" dirty="0"/>
              <a:t> conclusie zijn?</a:t>
            </a:r>
          </a:p>
          <a:p>
            <a:pPr marL="0" indent="0" algn="ctr">
              <a:buNone/>
            </a:pPr>
            <a:endParaRPr lang="nl-NL" b="1" dirty="0"/>
          </a:p>
        </p:txBody>
      </p:sp>
      <p:pic>
        <p:nvPicPr>
          <p:cNvPr id="24" name="Uil">
            <a:extLst>
              <a:ext uri="{FF2B5EF4-FFF2-40B4-BE49-F238E27FC236}">
                <a16:creationId xmlns:a16="http://schemas.microsoft.com/office/drawing/2014/main" id="{79320081-7936-4796-8212-02370032E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0" r="9117"/>
          <a:stretch/>
        </p:blipFill>
        <p:spPr>
          <a:xfrm>
            <a:off x="2680726" y="3713508"/>
            <a:ext cx="2221309" cy="248610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08474" y="1582412"/>
            <a:ext cx="7771856" cy="129061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Hoe kan </a:t>
            </a:r>
            <a:r>
              <a:rPr lang="nl-NL" dirty="0" err="1"/>
              <a:t>Reids</a:t>
            </a:r>
            <a:r>
              <a:rPr lang="nl-NL" dirty="0"/>
              <a:t> kritiek worden gebruikt om te beargumenteren dat jij toch ook wél dezelfde persoon bent als degene die de uil zag?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0107" y="365125"/>
            <a:ext cx="8263693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Locke en </a:t>
            </a:r>
            <a:r>
              <a:rPr lang="nl-NL" b="1" dirty="0" err="1">
                <a:solidFill>
                  <a:schemeClr val="accent4"/>
                </a:solidFill>
              </a:rPr>
              <a:t>Reid</a:t>
            </a:r>
            <a:endParaRPr lang="nl-NL" b="1" dirty="0">
              <a:solidFill>
                <a:schemeClr val="accent4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23106" y="2138289"/>
            <a:ext cx="2243893" cy="426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3840" b="4101"/>
          <a:stretch/>
        </p:blipFill>
        <p:spPr>
          <a:xfrm>
            <a:off x="9145" y="4325407"/>
            <a:ext cx="1674512" cy="208315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" y="2156218"/>
            <a:ext cx="1674512" cy="21871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C1A4EB8-0DBA-470C-ACD4-A223322FB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sp>
        <p:nvSpPr>
          <p:cNvPr id="12" name="PIJL-RECHTS 16">
            <a:extLst>
              <a:ext uri="{FF2B5EF4-FFF2-40B4-BE49-F238E27FC236}">
                <a16:creationId xmlns:a16="http://schemas.microsoft.com/office/drawing/2014/main" id="{636A61FE-0451-4F2C-98F2-B4D4352F2854}"/>
              </a:ext>
            </a:extLst>
          </p:cNvPr>
          <p:cNvSpPr/>
          <p:nvPr/>
        </p:nvSpPr>
        <p:spPr>
          <a:xfrm rot="5400000">
            <a:off x="3282589" y="3584962"/>
            <a:ext cx="587829" cy="45039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Horizontaal niet bewegen">
            <a:extLst>
              <a:ext uri="{FF2B5EF4-FFF2-40B4-BE49-F238E27FC236}">
                <a16:creationId xmlns:a16="http://schemas.microsoft.com/office/drawing/2014/main" id="{0E19505F-AD8C-4DA9-9685-25B673191EA3}"/>
              </a:ext>
            </a:extLst>
          </p:cNvPr>
          <p:cNvSpPr/>
          <p:nvPr/>
        </p:nvSpPr>
        <p:spPr>
          <a:xfrm>
            <a:off x="3468987" y="3394775"/>
            <a:ext cx="2753330" cy="12660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B93F72F-9EAD-452D-9934-D54714E8A53E}"/>
              </a:ext>
            </a:extLst>
          </p:cNvPr>
          <p:cNvGrpSpPr/>
          <p:nvPr/>
        </p:nvGrpSpPr>
        <p:grpSpPr>
          <a:xfrm>
            <a:off x="3481490" y="3394421"/>
            <a:ext cx="3634365" cy="2892674"/>
            <a:chOff x="3481490" y="3394421"/>
            <a:chExt cx="3634365" cy="2892674"/>
          </a:xfrm>
        </p:grpSpPr>
        <p:pic>
          <p:nvPicPr>
            <p:cNvPr id="6" name="Now">
              <a:extLst>
                <a:ext uri="{FF2B5EF4-FFF2-40B4-BE49-F238E27FC236}">
                  <a16:creationId xmlns:a16="http://schemas.microsoft.com/office/drawing/2014/main" id="{4ACF5130-CCDE-47EB-B08F-21D1A805C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05"/>
            <a:stretch/>
          </p:blipFill>
          <p:spPr>
            <a:xfrm>
              <a:off x="5026677" y="3729051"/>
              <a:ext cx="2089178" cy="2558044"/>
            </a:xfrm>
            <a:prstGeom prst="rect">
              <a:avLst/>
            </a:prstGeom>
          </p:spPr>
        </p:pic>
        <p:sp>
          <p:nvSpPr>
            <p:cNvPr id="14" name="Horizontaal bewegen">
              <a:extLst>
                <a:ext uri="{FF2B5EF4-FFF2-40B4-BE49-F238E27FC236}">
                  <a16:creationId xmlns:a16="http://schemas.microsoft.com/office/drawing/2014/main" id="{459A215E-F3B4-42EF-8304-173FBF986009}"/>
                </a:ext>
              </a:extLst>
            </p:cNvPr>
            <p:cNvSpPr/>
            <p:nvPr/>
          </p:nvSpPr>
          <p:spPr>
            <a:xfrm>
              <a:off x="3481490" y="3394421"/>
              <a:ext cx="2753330" cy="12660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s verticaal">
              <a:extLst>
                <a:ext uri="{FF2B5EF4-FFF2-40B4-BE49-F238E27FC236}">
                  <a16:creationId xmlns:a16="http://schemas.microsoft.com/office/drawing/2014/main" id="{978F9FC3-2AAA-41CB-B520-C259F86CE4C4}"/>
                </a:ext>
              </a:extLst>
            </p:cNvPr>
            <p:cNvSpPr/>
            <p:nvPr/>
          </p:nvSpPr>
          <p:spPr>
            <a:xfrm>
              <a:off x="5942611" y="3394775"/>
              <a:ext cx="288224" cy="62375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5" name="Naaktkat">
            <a:extLst>
              <a:ext uri="{FF2B5EF4-FFF2-40B4-BE49-F238E27FC236}">
                <a16:creationId xmlns:a16="http://schemas.microsoft.com/office/drawing/2014/main" id="{843A734C-341A-40D6-A2DB-3586426ECF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2" r="31250"/>
          <a:stretch/>
        </p:blipFill>
        <p:spPr>
          <a:xfrm>
            <a:off x="5013269" y="3711001"/>
            <a:ext cx="2266033" cy="2454061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496132ED-29B7-48A4-85BE-815ECEE23274}"/>
              </a:ext>
            </a:extLst>
          </p:cNvPr>
          <p:cNvGrpSpPr/>
          <p:nvPr/>
        </p:nvGrpSpPr>
        <p:grpSpPr>
          <a:xfrm>
            <a:off x="4497644" y="4845609"/>
            <a:ext cx="3186050" cy="339634"/>
            <a:chOff x="4497644" y="4845609"/>
            <a:chExt cx="3186050" cy="339634"/>
          </a:xfrm>
        </p:grpSpPr>
        <p:sp>
          <p:nvSpPr>
            <p:cNvPr id="21" name="PIJL-RECHTS 15">
              <a:extLst>
                <a:ext uri="{FF2B5EF4-FFF2-40B4-BE49-F238E27FC236}">
                  <a16:creationId xmlns:a16="http://schemas.microsoft.com/office/drawing/2014/main" id="{AEF6DB4C-3DCC-45D3-A15C-2E15242BC05E}"/>
                </a:ext>
              </a:extLst>
            </p:cNvPr>
            <p:cNvSpPr/>
            <p:nvPr/>
          </p:nvSpPr>
          <p:spPr>
            <a:xfrm rot="10800000">
              <a:off x="4497644" y="4845609"/>
              <a:ext cx="808784" cy="3396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PIJL-RECHTS 15">
              <a:extLst>
                <a:ext uri="{FF2B5EF4-FFF2-40B4-BE49-F238E27FC236}">
                  <a16:creationId xmlns:a16="http://schemas.microsoft.com/office/drawing/2014/main" id="{2DD99793-4354-4C56-BC12-773B9D9535C0}"/>
                </a:ext>
              </a:extLst>
            </p:cNvPr>
            <p:cNvSpPr/>
            <p:nvPr/>
          </p:nvSpPr>
          <p:spPr>
            <a:xfrm rot="10800000">
              <a:off x="6874910" y="4845610"/>
              <a:ext cx="808784" cy="3396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2" name="Kruis">
            <a:extLst>
              <a:ext uri="{FF2B5EF4-FFF2-40B4-BE49-F238E27FC236}">
                <a16:creationId xmlns:a16="http://schemas.microsoft.com/office/drawing/2014/main" id="{082B248D-0E68-4041-BA30-5DC9101D5D32}"/>
              </a:ext>
            </a:extLst>
          </p:cNvPr>
          <p:cNvSpPr/>
          <p:nvPr/>
        </p:nvSpPr>
        <p:spPr>
          <a:xfrm>
            <a:off x="4248431" y="3188724"/>
            <a:ext cx="1488697" cy="540327"/>
          </a:xfrm>
          <a:prstGeom prst="mathMultiply">
            <a:avLst/>
          </a:prstGeom>
          <a:solidFill>
            <a:srgbClr val="FF0000"/>
          </a:solidFill>
          <a:ln>
            <a:solidFill>
              <a:srgbClr val="FFD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3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20481 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09049 -0.0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365125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Locke over personen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0" y="2011681"/>
            <a:ext cx="7696200" cy="2600076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chemeClr val="accent4"/>
                </a:solidFill>
              </a:rPr>
              <a:t>Herinnering als identiteitscriterium</a:t>
            </a:r>
          </a:p>
          <a:p>
            <a:r>
              <a:rPr lang="nl-NL" dirty="0">
                <a:solidFill>
                  <a:schemeClr val="accent4"/>
                </a:solidFill>
              </a:rPr>
              <a:t>Je móet in elk geval een herinnering hebben aan een belevenis, anders is er sowieso geen sprake van identiteit. </a:t>
            </a:r>
          </a:p>
          <a:p>
            <a:r>
              <a:rPr lang="nl-NL" dirty="0">
                <a:solidFill>
                  <a:schemeClr val="accent4"/>
                </a:solidFill>
              </a:rPr>
              <a:t>Als je de herinnering hebt, weten we genoeg, dan is er ook sprake van identiteit.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" y="2011681"/>
            <a:ext cx="3090940" cy="38408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EEE923C-99E8-425D-9D68-5D783A70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3D122C1-3D13-4E46-87C4-08F7A935E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9775"/>
            <a:ext cx="3090109" cy="4036061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88EF3F9-CEE8-4521-97BA-406960177810}"/>
              </a:ext>
            </a:extLst>
          </p:cNvPr>
          <p:cNvSpPr txBox="1">
            <a:spLocks/>
          </p:cNvSpPr>
          <p:nvPr/>
        </p:nvSpPr>
        <p:spPr>
          <a:xfrm>
            <a:off x="4017638" y="4932750"/>
            <a:ext cx="6732766" cy="169686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Ik ben iemand </a:t>
            </a:r>
            <a:br>
              <a:rPr lang="nl-NL" dirty="0"/>
            </a:br>
            <a:r>
              <a:rPr lang="nl-NL" dirty="0"/>
              <a:t>↕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b="1" dirty="0">
                <a:sym typeface="Wingdings" panose="05000000000000000000" pitchFamily="2" charset="2"/>
              </a:rPr>
              <a:t> Ik heb de herinnering aan zijn of haar ervaring.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930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Noodzakelijke en voldoende voorwaarden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93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bg1"/>
                </a:solidFill>
              </a:rPr>
              <a:t>Noodzakelijke voorwaarde: </a:t>
            </a:r>
            <a:r>
              <a:rPr lang="nl-NL" dirty="0">
                <a:solidFill>
                  <a:schemeClr val="bg1"/>
                </a:solidFill>
              </a:rPr>
              <a:t>Een onmisbare eigenschap, die je móet hebben om ergens van te kunnen spreken.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De rede om mens te zijn.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Een zitvlak voor een stoel.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…… voor vriendschap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chemeClr val="bg1"/>
                </a:solidFill>
              </a:rPr>
              <a:t>Voldoende voorwaarde: </a:t>
            </a:r>
            <a:r>
              <a:rPr lang="nl-NL" dirty="0">
                <a:solidFill>
                  <a:schemeClr val="bg1"/>
                </a:solidFill>
              </a:rPr>
              <a:t>Een eigenschap (of combinatie van eigenschappen) op basis waarvan je met zekerheid kunt concluderen dat je weet wat iets is.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Alleen maar zevens halen om te slagen.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Een eend zijn om een vogel te zijn.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……. voor vriendschap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Noodzakelijke en voldoende voorwaarden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0" y="3715657"/>
            <a:ext cx="11980248" cy="2777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Noodzakelijk of voldoende voor winst?</a:t>
            </a:r>
          </a:p>
          <a:p>
            <a:r>
              <a:rPr lang="nl-NL" dirty="0">
                <a:solidFill>
                  <a:schemeClr val="bg1"/>
                </a:solidFill>
              </a:rPr>
              <a:t>De tegenstander heeft niet gescoord en jouw team wel. </a:t>
            </a:r>
            <a:r>
              <a:rPr lang="nl-NL" b="1" dirty="0">
                <a:solidFill>
                  <a:schemeClr val="bg1"/>
                </a:solidFill>
              </a:rPr>
              <a:t>Voldoende, niet noodzakelijk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Jouw team heeft ten minste één keer gescoord. </a:t>
            </a:r>
            <a:r>
              <a:rPr lang="nl-NL" b="1" dirty="0">
                <a:solidFill>
                  <a:schemeClr val="bg1"/>
                </a:solidFill>
              </a:rPr>
              <a:t>Noodzakelijk, niet voldoende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Jouw team heeft acht keer gescoord. </a:t>
            </a:r>
            <a:r>
              <a:rPr lang="nl-NL" b="1" dirty="0">
                <a:solidFill>
                  <a:schemeClr val="bg1"/>
                </a:solidFill>
              </a:rPr>
              <a:t>Geen van beide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Jouw team heeft ten minste één keer vaker dan de tegenstander gescoord.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Noodzakelijk én voldoende</a:t>
            </a:r>
            <a:endParaRPr lang="nl-NL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8A410F2-4590-42C9-B64E-1624F4F2E9DD}"/>
              </a:ext>
            </a:extLst>
          </p:cNvPr>
          <p:cNvSpPr txBox="1">
            <a:spLocks/>
          </p:cNvSpPr>
          <p:nvPr/>
        </p:nvSpPr>
        <p:spPr>
          <a:xfrm>
            <a:off x="7806268" y="4106705"/>
            <a:ext cx="4173980" cy="5663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BC33DA1-6F6E-4093-95FF-5F11FBFB512A}"/>
              </a:ext>
            </a:extLst>
          </p:cNvPr>
          <p:cNvSpPr txBox="1">
            <a:spLocks/>
          </p:cNvSpPr>
          <p:nvPr/>
        </p:nvSpPr>
        <p:spPr>
          <a:xfrm>
            <a:off x="6711982" y="4673022"/>
            <a:ext cx="4115044" cy="43124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8934556-FC4E-4F35-88C7-D0F234A12E4F}"/>
              </a:ext>
            </a:extLst>
          </p:cNvPr>
          <p:cNvSpPr txBox="1">
            <a:spLocks/>
          </p:cNvSpPr>
          <p:nvPr/>
        </p:nvSpPr>
        <p:spPr>
          <a:xfrm>
            <a:off x="5216416" y="5155414"/>
            <a:ext cx="3378200" cy="5663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EBBF1621-5073-4410-B96A-85F5B873EBA9}"/>
              </a:ext>
            </a:extLst>
          </p:cNvPr>
          <p:cNvSpPr txBox="1">
            <a:spLocks/>
          </p:cNvSpPr>
          <p:nvPr/>
        </p:nvSpPr>
        <p:spPr>
          <a:xfrm>
            <a:off x="0" y="6037943"/>
            <a:ext cx="4307394" cy="6325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2" name="Tijdelijke aanduiding voor inhoud 3">
            <a:extLst>
              <a:ext uri="{FF2B5EF4-FFF2-40B4-BE49-F238E27FC236}">
                <a16:creationId xmlns:a16="http://schemas.microsoft.com/office/drawing/2014/main" id="{BE55E790-A115-4B4C-BF0C-5F53649F9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76" t="45318" r="41477" b="43065"/>
          <a:stretch/>
        </p:blipFill>
        <p:spPr>
          <a:xfrm>
            <a:off x="1" y="1324563"/>
            <a:ext cx="12192000" cy="22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05469" y="2138290"/>
            <a:ext cx="7248331" cy="4036060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nl-NL" dirty="0"/>
              <a:t>Is het </a:t>
            </a:r>
            <a:r>
              <a:rPr lang="nl-NL" b="1" dirty="0"/>
              <a:t>noodzakelijk</a:t>
            </a:r>
            <a:r>
              <a:rPr lang="nl-NL" dirty="0"/>
              <a:t> om een herinnering te hebben aan wie je vroeger was om dezelfde persoon te zijn?</a:t>
            </a:r>
          </a:p>
          <a:p>
            <a:pPr lvl="1"/>
            <a:r>
              <a:rPr lang="nl-NL" dirty="0"/>
              <a:t>JA: je móet de herinnering hebben om identiek te zijn.</a:t>
            </a:r>
          </a:p>
          <a:p>
            <a:r>
              <a:rPr lang="nl-NL" dirty="0"/>
              <a:t>Is het </a:t>
            </a:r>
            <a:r>
              <a:rPr lang="nl-NL" b="1" dirty="0"/>
              <a:t>voldoende</a:t>
            </a:r>
            <a:r>
              <a:rPr lang="nl-NL" dirty="0"/>
              <a:t> om een herinnering te hebben aan wie je vroeger was om dezelfde persoon te zijn?</a:t>
            </a:r>
          </a:p>
          <a:p>
            <a:pPr lvl="1"/>
            <a:r>
              <a:rPr lang="nl-NL" dirty="0"/>
              <a:t>JA: áls je het je herinnert, maakt de rest niet uit, dan ben je identiek.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0107" y="365125"/>
            <a:ext cx="8263693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Locke over personen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23106" y="2138289"/>
            <a:ext cx="2243893" cy="426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06498D3-AF56-4D06-B87D-C2507AB58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D3E4BCA-166C-4BA7-9EAA-6E6F10A7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9775"/>
            <a:ext cx="3090109" cy="40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365125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Wat zou je doen met deze theorie?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90107" y="2138289"/>
            <a:ext cx="8263693" cy="3179299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908" y="3789086"/>
            <a:ext cx="5204090" cy="2930398"/>
          </a:xfrm>
          <a:prstGeom prst="rect">
            <a:avLst/>
          </a:prstGeom>
        </p:spPr>
      </p:pic>
      <p:sp>
        <p:nvSpPr>
          <p:cNvPr id="6" name="Ovale toelichting 5"/>
          <p:cNvSpPr/>
          <p:nvPr/>
        </p:nvSpPr>
        <p:spPr>
          <a:xfrm>
            <a:off x="5192486" y="1567544"/>
            <a:ext cx="6792685" cy="2221542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Het gaat morgen de hele dag regenen in Amstelveen en er valt morgen geen druppel regen in Amstelveen.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12F1ED-5EE4-466D-8ECB-8664B362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ep 24">
            <a:extLst>
              <a:ext uri="{FF2B5EF4-FFF2-40B4-BE49-F238E27FC236}">
                <a16:creationId xmlns:a16="http://schemas.microsoft.com/office/drawing/2014/main" id="{11F87152-0DD9-47F9-8BAB-F23C6BEBEA6E}"/>
              </a:ext>
            </a:extLst>
          </p:cNvPr>
          <p:cNvGrpSpPr/>
          <p:nvPr/>
        </p:nvGrpSpPr>
        <p:grpSpPr>
          <a:xfrm>
            <a:off x="3141777" y="1817295"/>
            <a:ext cx="2889284" cy="3595980"/>
            <a:chOff x="3141777" y="1817295"/>
            <a:chExt cx="2889284" cy="3595980"/>
          </a:xfrm>
        </p:grpSpPr>
        <p:sp>
          <p:nvSpPr>
            <p:cNvPr id="21" name="Tijdelijke aanduiding voor inhoud 2">
              <a:extLst>
                <a:ext uri="{FF2B5EF4-FFF2-40B4-BE49-F238E27FC236}">
                  <a16:creationId xmlns:a16="http://schemas.microsoft.com/office/drawing/2014/main" id="{E1241397-5467-48F4-A63D-33476C189877}"/>
                </a:ext>
              </a:extLst>
            </p:cNvPr>
            <p:cNvSpPr txBox="1">
              <a:spLocks/>
            </p:cNvSpPr>
            <p:nvPr/>
          </p:nvSpPr>
          <p:spPr>
            <a:xfrm>
              <a:off x="3141777" y="4712627"/>
              <a:ext cx="2889284" cy="7006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b="1" dirty="0">
                  <a:solidFill>
                    <a:schemeClr val="accent4"/>
                  </a:solidFill>
                </a:rPr>
                <a:t>Appeldief	</a:t>
              </a:r>
            </a:p>
          </p:txBody>
        </p:sp>
        <p:pic>
          <p:nvPicPr>
            <p:cNvPr id="24" name="Tijdelijke aanduiding voor inhoud 7">
              <a:extLst>
                <a:ext uri="{FF2B5EF4-FFF2-40B4-BE49-F238E27FC236}">
                  <a16:creationId xmlns:a16="http://schemas.microsoft.com/office/drawing/2014/main" id="{C6DB1E56-1F56-49E2-8F1B-7EF6B6F7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1631" y="1817295"/>
              <a:ext cx="2179476" cy="2852754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0107" y="365125"/>
            <a:ext cx="8263693" cy="932119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Thomas </a:t>
            </a:r>
            <a:r>
              <a:rPr lang="nl-NL" b="1" dirty="0" err="1">
                <a:solidFill>
                  <a:schemeClr val="accent4"/>
                </a:solidFill>
              </a:rPr>
              <a:t>Reid</a:t>
            </a:r>
            <a:r>
              <a:rPr lang="nl-NL" b="1" dirty="0">
                <a:solidFill>
                  <a:schemeClr val="accent4"/>
                </a:solidFill>
              </a:rPr>
              <a:t>: kritiek op Locke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23106" y="2138289"/>
            <a:ext cx="2243893" cy="426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3840" b="4101"/>
          <a:stretch/>
        </p:blipFill>
        <p:spPr>
          <a:xfrm>
            <a:off x="0" y="2138289"/>
            <a:ext cx="3090107" cy="3844212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DD66062E-33FC-4DE6-91DA-6D1D2E6A2B30}"/>
              </a:ext>
            </a:extLst>
          </p:cNvPr>
          <p:cNvGrpSpPr/>
          <p:nvPr/>
        </p:nvGrpSpPr>
        <p:grpSpPr>
          <a:xfrm>
            <a:off x="6247083" y="1813047"/>
            <a:ext cx="2673262" cy="3412185"/>
            <a:chOff x="6379891" y="1813047"/>
            <a:chExt cx="2540454" cy="3412185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9891" y="1813047"/>
              <a:ext cx="2142752" cy="2857002"/>
            </a:xfrm>
            <a:prstGeom prst="rect">
              <a:avLst/>
            </a:prstGeom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>
            <a:xfrm>
              <a:off x="6379891" y="4820728"/>
              <a:ext cx="2540454" cy="4045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dirty="0">
                  <a:solidFill>
                    <a:schemeClr val="accent4"/>
                  </a:solidFill>
                </a:rPr>
                <a:t> </a:t>
              </a:r>
              <a:r>
                <a:rPr lang="nl-NL" b="1" dirty="0">
                  <a:solidFill>
                    <a:schemeClr val="accent4"/>
                  </a:solidFill>
                </a:rPr>
                <a:t>Officier</a:t>
              </a:r>
              <a:r>
                <a:rPr lang="nl-NL" dirty="0">
                  <a:solidFill>
                    <a:schemeClr val="accent4"/>
                  </a:solidFill>
                </a:rPr>
                <a:t>	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3477A4A-2EEF-4BB4-97D1-0C95242D58AD}"/>
              </a:ext>
            </a:extLst>
          </p:cNvPr>
          <p:cNvGrpSpPr/>
          <p:nvPr/>
        </p:nvGrpSpPr>
        <p:grpSpPr>
          <a:xfrm>
            <a:off x="8920345" y="1815170"/>
            <a:ext cx="3126511" cy="3573258"/>
            <a:chOff x="8920345" y="1815170"/>
            <a:chExt cx="3126511" cy="3573258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1427" y="1815170"/>
              <a:ext cx="2022373" cy="2857003"/>
            </a:xfrm>
            <a:prstGeom prst="rect">
              <a:avLst/>
            </a:prstGeom>
          </p:spPr>
        </p:pic>
        <p:sp>
          <p:nvSpPr>
            <p:cNvPr id="14" name="Tijdelijke aanduiding voor inhoud 2"/>
            <p:cNvSpPr txBox="1">
              <a:spLocks/>
            </p:cNvSpPr>
            <p:nvPr/>
          </p:nvSpPr>
          <p:spPr>
            <a:xfrm>
              <a:off x="8920345" y="4796654"/>
              <a:ext cx="3126511" cy="5917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dirty="0">
                  <a:solidFill>
                    <a:schemeClr val="accent4"/>
                  </a:solidFill>
                </a:rPr>
                <a:t> </a:t>
              </a:r>
              <a:r>
                <a:rPr lang="nl-NL" b="1" dirty="0">
                  <a:solidFill>
                    <a:schemeClr val="accent4"/>
                  </a:solidFill>
                </a:rPr>
                <a:t>Generaal</a:t>
              </a:r>
              <a:r>
                <a:rPr lang="nl-NL" dirty="0">
                  <a:solidFill>
                    <a:schemeClr val="accent4"/>
                  </a:solidFill>
                </a:rPr>
                <a:t>	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DC52C861-85A5-4991-A380-66FCC7FEDD2B}"/>
              </a:ext>
            </a:extLst>
          </p:cNvPr>
          <p:cNvGrpSpPr/>
          <p:nvPr/>
        </p:nvGrpSpPr>
        <p:grpSpPr>
          <a:xfrm>
            <a:off x="5453743" y="3236324"/>
            <a:ext cx="3002756" cy="3256551"/>
            <a:chOff x="5453743" y="3236324"/>
            <a:chExt cx="3002756" cy="3256551"/>
          </a:xfrm>
        </p:grpSpPr>
        <p:sp>
          <p:nvSpPr>
            <p:cNvPr id="15" name="PIJL-RECHTS 14"/>
            <p:cNvSpPr/>
            <p:nvPr/>
          </p:nvSpPr>
          <p:spPr>
            <a:xfrm rot="10800000">
              <a:off x="5453743" y="3236324"/>
              <a:ext cx="926148" cy="339632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64979A0-8516-4426-936B-09D9121E3B69}"/>
                </a:ext>
              </a:extLst>
            </p:cNvPr>
            <p:cNvSpPr/>
            <p:nvPr/>
          </p:nvSpPr>
          <p:spPr>
            <a:xfrm>
              <a:off x="6379890" y="5200213"/>
              <a:ext cx="207660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2600" dirty="0">
                  <a:solidFill>
                    <a:schemeClr val="accent4"/>
                  </a:solidFill>
                </a:rPr>
                <a:t>Herinnert zich dat hij appels stal</a:t>
              </a:r>
              <a:endParaRPr lang="nl-NL" sz="2600" dirty="0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BD60DC5C-3E40-45FB-A6C9-4E8BBCD1F441}"/>
              </a:ext>
            </a:extLst>
          </p:cNvPr>
          <p:cNvGrpSpPr/>
          <p:nvPr/>
        </p:nvGrpSpPr>
        <p:grpSpPr>
          <a:xfrm>
            <a:off x="8456499" y="3236323"/>
            <a:ext cx="3413994" cy="2829630"/>
            <a:chOff x="8456499" y="3236323"/>
            <a:chExt cx="3413994" cy="2829630"/>
          </a:xfrm>
        </p:grpSpPr>
        <p:sp>
          <p:nvSpPr>
            <p:cNvPr id="16" name="PIJL-RECHTS 15"/>
            <p:cNvSpPr/>
            <p:nvPr/>
          </p:nvSpPr>
          <p:spPr>
            <a:xfrm rot="10800000">
              <a:off x="8456499" y="3236323"/>
              <a:ext cx="808784" cy="3396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2A6E370-44C6-44C6-89F0-1AAE8ECC7DAA}"/>
                </a:ext>
              </a:extLst>
            </p:cNvPr>
            <p:cNvSpPr/>
            <p:nvPr/>
          </p:nvSpPr>
          <p:spPr>
            <a:xfrm>
              <a:off x="8920345" y="5173401"/>
              <a:ext cx="295014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600" dirty="0">
                  <a:solidFill>
                    <a:schemeClr val="accent4"/>
                  </a:solidFill>
                </a:rPr>
                <a:t>Herinnert zich dat hij officier was</a:t>
              </a:r>
            </a:p>
          </p:txBody>
        </p:sp>
      </p:grp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98DBC1BF-6557-4AB4-AC5C-B63614907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C601B609-15B5-4E26-B0A1-544756859EFE}"/>
              </a:ext>
            </a:extLst>
          </p:cNvPr>
          <p:cNvGrpSpPr/>
          <p:nvPr/>
        </p:nvGrpSpPr>
        <p:grpSpPr>
          <a:xfrm>
            <a:off x="4644953" y="1080859"/>
            <a:ext cx="7123941" cy="5749941"/>
            <a:chOff x="4644953" y="1080859"/>
            <a:chExt cx="7123941" cy="5749941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4F56AB65-8F47-46B0-8283-00E70E770759}"/>
                </a:ext>
              </a:extLst>
            </p:cNvPr>
            <p:cNvGrpSpPr/>
            <p:nvPr/>
          </p:nvGrpSpPr>
          <p:grpSpPr>
            <a:xfrm>
              <a:off x="4644953" y="1278195"/>
              <a:ext cx="7123941" cy="5552605"/>
              <a:chOff x="4622341" y="1297245"/>
              <a:chExt cx="7123941" cy="5552605"/>
            </a:xfrm>
          </p:grpSpPr>
          <p:sp>
            <p:nvSpPr>
              <p:cNvPr id="17" name="PIJL-RECHTS 16"/>
              <p:cNvSpPr/>
              <p:nvPr/>
            </p:nvSpPr>
            <p:spPr>
              <a:xfrm rot="5400000">
                <a:off x="4553623" y="1492570"/>
                <a:ext cx="587829" cy="450394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Rechthoek 17"/>
              <p:cNvSpPr/>
              <p:nvPr/>
            </p:nvSpPr>
            <p:spPr>
              <a:xfrm>
                <a:off x="9552214" y="1387928"/>
                <a:ext cx="359229" cy="623753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18"/>
              <p:cNvSpPr/>
              <p:nvPr/>
            </p:nvSpPr>
            <p:spPr>
              <a:xfrm>
                <a:off x="4735286" y="1297245"/>
                <a:ext cx="5176157" cy="12660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17DAA1FA-4156-4CF0-A40D-6EDC3E405E88}"/>
                  </a:ext>
                </a:extLst>
              </p:cNvPr>
              <p:cNvSpPr/>
              <p:nvPr/>
            </p:nvSpPr>
            <p:spPr>
              <a:xfrm>
                <a:off x="8920345" y="5957298"/>
                <a:ext cx="2825937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600" dirty="0">
                    <a:solidFill>
                      <a:schemeClr val="accent4"/>
                    </a:solidFill>
                  </a:rPr>
                  <a:t>Herinnert zich </a:t>
                </a:r>
                <a:r>
                  <a:rPr lang="nl-NL" sz="2600" i="1" dirty="0">
                    <a:solidFill>
                      <a:schemeClr val="accent4"/>
                    </a:solidFill>
                  </a:rPr>
                  <a:t>niet</a:t>
                </a:r>
                <a:r>
                  <a:rPr lang="nl-NL" sz="2600" dirty="0">
                    <a:solidFill>
                      <a:schemeClr val="accent4"/>
                    </a:solidFill>
                  </a:rPr>
                  <a:t> dat hij appels stal</a:t>
                </a:r>
                <a:endParaRPr lang="nl-NL" sz="2600" dirty="0"/>
              </a:p>
            </p:txBody>
          </p:sp>
        </p:grpSp>
        <p:sp>
          <p:nvSpPr>
            <p:cNvPr id="4" name="Vermenigvuldigingsteken 3">
              <a:extLst>
                <a:ext uri="{FF2B5EF4-FFF2-40B4-BE49-F238E27FC236}">
                  <a16:creationId xmlns:a16="http://schemas.microsoft.com/office/drawing/2014/main" id="{C7EC0DEB-E1B5-45B0-BBBE-07CE96AC2D55}"/>
                </a:ext>
              </a:extLst>
            </p:cNvPr>
            <p:cNvSpPr/>
            <p:nvPr/>
          </p:nvSpPr>
          <p:spPr>
            <a:xfrm>
              <a:off x="6555845" y="1080859"/>
              <a:ext cx="1488697" cy="54032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D5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79A13511-1ABE-4DE2-A806-F1740A5A3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5" y="2138289"/>
            <a:ext cx="3060367" cy="3844212"/>
          </a:xfrm>
          <a:solidFill>
            <a:schemeClr val="accent4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/>
              <a:t>Vragen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Zijn de officier en de appeldief identiek?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Zijn de officier en de generaal identiek?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Zijn de generaal en de appeldief identiek?</a:t>
            </a:r>
          </a:p>
        </p:txBody>
      </p:sp>
    </p:spTree>
    <p:extLst>
      <p:ext uri="{BB962C8B-B14F-4D97-AF65-F5344CB8AC3E}">
        <p14:creationId xmlns:p14="http://schemas.microsoft.com/office/powerpoint/2010/main" val="26763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ep 24">
            <a:extLst>
              <a:ext uri="{FF2B5EF4-FFF2-40B4-BE49-F238E27FC236}">
                <a16:creationId xmlns:a16="http://schemas.microsoft.com/office/drawing/2014/main" id="{11F87152-0DD9-47F9-8BAB-F23C6BEBEA6E}"/>
              </a:ext>
            </a:extLst>
          </p:cNvPr>
          <p:cNvGrpSpPr/>
          <p:nvPr/>
        </p:nvGrpSpPr>
        <p:grpSpPr>
          <a:xfrm>
            <a:off x="3141777" y="1817295"/>
            <a:ext cx="2889284" cy="3595980"/>
            <a:chOff x="3141777" y="1817295"/>
            <a:chExt cx="2889284" cy="3595980"/>
          </a:xfrm>
        </p:grpSpPr>
        <p:sp>
          <p:nvSpPr>
            <p:cNvPr id="21" name="Tijdelijke aanduiding voor inhoud 2">
              <a:extLst>
                <a:ext uri="{FF2B5EF4-FFF2-40B4-BE49-F238E27FC236}">
                  <a16:creationId xmlns:a16="http://schemas.microsoft.com/office/drawing/2014/main" id="{E1241397-5467-48F4-A63D-33476C189877}"/>
                </a:ext>
              </a:extLst>
            </p:cNvPr>
            <p:cNvSpPr txBox="1">
              <a:spLocks/>
            </p:cNvSpPr>
            <p:nvPr/>
          </p:nvSpPr>
          <p:spPr>
            <a:xfrm>
              <a:off x="3141777" y="4712627"/>
              <a:ext cx="2889284" cy="7006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b="1" dirty="0">
                  <a:solidFill>
                    <a:schemeClr val="accent4"/>
                  </a:solidFill>
                </a:rPr>
                <a:t>Appeldief	</a:t>
              </a:r>
            </a:p>
          </p:txBody>
        </p:sp>
        <p:pic>
          <p:nvPicPr>
            <p:cNvPr id="24" name="Tijdelijke aanduiding voor inhoud 7">
              <a:extLst>
                <a:ext uri="{FF2B5EF4-FFF2-40B4-BE49-F238E27FC236}">
                  <a16:creationId xmlns:a16="http://schemas.microsoft.com/office/drawing/2014/main" id="{C6DB1E56-1F56-49E2-8F1B-7EF6B6F7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1631" y="1817295"/>
              <a:ext cx="2179476" cy="2852754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0107" y="365125"/>
            <a:ext cx="8263693" cy="932119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Thomas </a:t>
            </a:r>
            <a:r>
              <a:rPr lang="nl-NL" b="1" dirty="0" err="1">
                <a:solidFill>
                  <a:schemeClr val="accent4"/>
                </a:solidFill>
              </a:rPr>
              <a:t>Reid</a:t>
            </a:r>
            <a:r>
              <a:rPr lang="nl-NL" b="1" dirty="0">
                <a:solidFill>
                  <a:schemeClr val="accent4"/>
                </a:solidFill>
              </a:rPr>
              <a:t>: kritiek op Locke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DD66062E-33FC-4DE6-91DA-6D1D2E6A2B30}"/>
              </a:ext>
            </a:extLst>
          </p:cNvPr>
          <p:cNvGrpSpPr/>
          <p:nvPr/>
        </p:nvGrpSpPr>
        <p:grpSpPr>
          <a:xfrm>
            <a:off x="6247083" y="1813047"/>
            <a:ext cx="2673262" cy="3412185"/>
            <a:chOff x="6379891" y="1813047"/>
            <a:chExt cx="2540454" cy="3412185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9891" y="1813047"/>
              <a:ext cx="2142752" cy="2857002"/>
            </a:xfrm>
            <a:prstGeom prst="rect">
              <a:avLst/>
            </a:prstGeom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>
            <a:xfrm>
              <a:off x="6379891" y="4820728"/>
              <a:ext cx="2540454" cy="4045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dirty="0">
                  <a:solidFill>
                    <a:schemeClr val="accent4"/>
                  </a:solidFill>
                </a:rPr>
                <a:t> </a:t>
              </a:r>
              <a:r>
                <a:rPr lang="nl-NL" b="1" dirty="0">
                  <a:solidFill>
                    <a:schemeClr val="accent4"/>
                  </a:solidFill>
                </a:rPr>
                <a:t>Officier</a:t>
              </a:r>
              <a:r>
                <a:rPr lang="nl-NL" dirty="0">
                  <a:solidFill>
                    <a:schemeClr val="accent4"/>
                  </a:solidFill>
                </a:rPr>
                <a:t>	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3477A4A-2EEF-4BB4-97D1-0C95242D58AD}"/>
              </a:ext>
            </a:extLst>
          </p:cNvPr>
          <p:cNvGrpSpPr/>
          <p:nvPr/>
        </p:nvGrpSpPr>
        <p:grpSpPr>
          <a:xfrm>
            <a:off x="8920345" y="1815170"/>
            <a:ext cx="3126511" cy="3573258"/>
            <a:chOff x="8920345" y="1815170"/>
            <a:chExt cx="3126511" cy="3573258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1427" y="1815170"/>
              <a:ext cx="2022373" cy="2857003"/>
            </a:xfrm>
            <a:prstGeom prst="rect">
              <a:avLst/>
            </a:prstGeom>
          </p:spPr>
        </p:pic>
        <p:sp>
          <p:nvSpPr>
            <p:cNvPr id="14" name="Tijdelijke aanduiding voor inhoud 2"/>
            <p:cNvSpPr txBox="1">
              <a:spLocks/>
            </p:cNvSpPr>
            <p:nvPr/>
          </p:nvSpPr>
          <p:spPr>
            <a:xfrm>
              <a:off x="8920345" y="4796654"/>
              <a:ext cx="3126511" cy="5917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dirty="0">
                  <a:solidFill>
                    <a:schemeClr val="accent4"/>
                  </a:solidFill>
                </a:rPr>
                <a:t> </a:t>
              </a:r>
              <a:r>
                <a:rPr lang="nl-NL" b="1" dirty="0">
                  <a:solidFill>
                    <a:schemeClr val="accent4"/>
                  </a:solidFill>
                </a:rPr>
                <a:t>Generaal</a:t>
              </a:r>
              <a:r>
                <a:rPr lang="nl-NL" dirty="0">
                  <a:solidFill>
                    <a:schemeClr val="accent4"/>
                  </a:solidFill>
                </a:rPr>
                <a:t>	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DC52C861-85A5-4991-A380-66FCC7FEDD2B}"/>
              </a:ext>
            </a:extLst>
          </p:cNvPr>
          <p:cNvGrpSpPr/>
          <p:nvPr/>
        </p:nvGrpSpPr>
        <p:grpSpPr>
          <a:xfrm>
            <a:off x="5453743" y="3236324"/>
            <a:ext cx="3002756" cy="3256551"/>
            <a:chOff x="5453743" y="3236324"/>
            <a:chExt cx="3002756" cy="3256551"/>
          </a:xfrm>
        </p:grpSpPr>
        <p:sp>
          <p:nvSpPr>
            <p:cNvPr id="15" name="PIJL-RECHTS 14"/>
            <p:cNvSpPr/>
            <p:nvPr/>
          </p:nvSpPr>
          <p:spPr>
            <a:xfrm rot="10800000">
              <a:off x="5453743" y="3236324"/>
              <a:ext cx="926148" cy="339632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64979A0-8516-4426-936B-09D9121E3B69}"/>
                </a:ext>
              </a:extLst>
            </p:cNvPr>
            <p:cNvSpPr/>
            <p:nvPr/>
          </p:nvSpPr>
          <p:spPr>
            <a:xfrm>
              <a:off x="6379890" y="5200213"/>
              <a:ext cx="207660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2600" dirty="0">
                  <a:solidFill>
                    <a:schemeClr val="accent4"/>
                  </a:solidFill>
                </a:rPr>
                <a:t>Herinnert zich dat hij appels stal</a:t>
              </a:r>
              <a:endParaRPr lang="nl-NL" sz="2600" dirty="0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BD60DC5C-3E40-45FB-A6C9-4E8BBCD1F441}"/>
              </a:ext>
            </a:extLst>
          </p:cNvPr>
          <p:cNvGrpSpPr/>
          <p:nvPr/>
        </p:nvGrpSpPr>
        <p:grpSpPr>
          <a:xfrm>
            <a:off x="8456499" y="3236323"/>
            <a:ext cx="3413994" cy="2814882"/>
            <a:chOff x="8456499" y="3236323"/>
            <a:chExt cx="3413994" cy="2814882"/>
          </a:xfrm>
        </p:grpSpPr>
        <p:sp>
          <p:nvSpPr>
            <p:cNvPr id="16" name="PIJL-RECHTS 15"/>
            <p:cNvSpPr/>
            <p:nvPr/>
          </p:nvSpPr>
          <p:spPr>
            <a:xfrm rot="10800000">
              <a:off x="8456499" y="3236323"/>
              <a:ext cx="808784" cy="3396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2A6E370-44C6-44C6-89F0-1AAE8ECC7DAA}"/>
                </a:ext>
              </a:extLst>
            </p:cNvPr>
            <p:cNvSpPr/>
            <p:nvPr/>
          </p:nvSpPr>
          <p:spPr>
            <a:xfrm>
              <a:off x="8920345" y="5158653"/>
              <a:ext cx="295014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600" dirty="0">
                  <a:solidFill>
                    <a:schemeClr val="accent4"/>
                  </a:solidFill>
                </a:rPr>
                <a:t>Herinnert zich dat hij officier was</a:t>
              </a:r>
            </a:p>
          </p:txBody>
        </p:sp>
      </p:grp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9EA51880-D49F-4522-B67E-935C3C21D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4" y="2198597"/>
            <a:ext cx="2773131" cy="3647947"/>
          </a:xfrm>
          <a:solidFill>
            <a:schemeClr val="accent4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 err="1"/>
              <a:t>Reids</a:t>
            </a:r>
            <a:r>
              <a:rPr lang="nl-NL" dirty="0"/>
              <a:t> argument: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De officier is de appeldief.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De generaal is de officier.</a:t>
            </a:r>
          </a:p>
          <a:p>
            <a:pPr marL="514350" indent="-514350">
              <a:buFont typeface="+mj-lt"/>
              <a:buAutoNum type="arabicPeriod"/>
            </a:pPr>
            <a:r>
              <a:rPr lang="nl-NL" b="1" dirty="0"/>
              <a:t>Dus: de generaal is de appeldief</a:t>
            </a:r>
          </a:p>
          <a:p>
            <a:pPr marL="514350" indent="-514350">
              <a:buFont typeface="+mj-lt"/>
              <a:buAutoNum type="arabicPeriod"/>
            </a:pPr>
            <a:r>
              <a:rPr lang="nl-NL" b="1" dirty="0"/>
              <a:t>De generaal is </a:t>
            </a:r>
            <a:r>
              <a:rPr lang="nl-NL" b="1" i="1" dirty="0"/>
              <a:t>niet</a:t>
            </a:r>
            <a:r>
              <a:rPr lang="nl-NL" b="1" dirty="0"/>
              <a:t> de appeldief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82F769DF-57A2-4136-9D0B-570FFA82E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01A0B723-6D51-4FB3-9168-AE18473B1272}"/>
              </a:ext>
            </a:extLst>
          </p:cNvPr>
          <p:cNvGrpSpPr/>
          <p:nvPr/>
        </p:nvGrpSpPr>
        <p:grpSpPr>
          <a:xfrm>
            <a:off x="4637089" y="1080859"/>
            <a:ext cx="7123941" cy="5754243"/>
            <a:chOff x="4637089" y="1080859"/>
            <a:chExt cx="7123941" cy="5754243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4F56AB65-8F47-46B0-8283-00E70E770759}"/>
                </a:ext>
              </a:extLst>
            </p:cNvPr>
            <p:cNvGrpSpPr/>
            <p:nvPr/>
          </p:nvGrpSpPr>
          <p:grpSpPr>
            <a:xfrm>
              <a:off x="4637089" y="1282497"/>
              <a:ext cx="7123941" cy="5552605"/>
              <a:chOff x="4622341" y="1297245"/>
              <a:chExt cx="7123941" cy="5552605"/>
            </a:xfrm>
          </p:grpSpPr>
          <p:sp>
            <p:nvSpPr>
              <p:cNvPr id="17" name="PIJL-RECHTS 16"/>
              <p:cNvSpPr/>
              <p:nvPr/>
            </p:nvSpPr>
            <p:spPr>
              <a:xfrm rot="5400000">
                <a:off x="4553623" y="1492570"/>
                <a:ext cx="587829" cy="450394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Rechthoek 17"/>
              <p:cNvSpPr/>
              <p:nvPr/>
            </p:nvSpPr>
            <p:spPr>
              <a:xfrm>
                <a:off x="9552214" y="1387928"/>
                <a:ext cx="359229" cy="623753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18"/>
              <p:cNvSpPr/>
              <p:nvPr/>
            </p:nvSpPr>
            <p:spPr>
              <a:xfrm>
                <a:off x="4735286" y="1297245"/>
                <a:ext cx="5176157" cy="12660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17DAA1FA-4156-4CF0-A40D-6EDC3E405E88}"/>
                  </a:ext>
                </a:extLst>
              </p:cNvPr>
              <p:cNvSpPr/>
              <p:nvPr/>
            </p:nvSpPr>
            <p:spPr>
              <a:xfrm>
                <a:off x="8920345" y="5957298"/>
                <a:ext cx="2825937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600" dirty="0">
                    <a:solidFill>
                      <a:schemeClr val="accent4"/>
                    </a:solidFill>
                  </a:rPr>
                  <a:t>Herinnert zich </a:t>
                </a:r>
                <a:r>
                  <a:rPr lang="nl-NL" sz="2600" i="1" dirty="0">
                    <a:solidFill>
                      <a:schemeClr val="accent4"/>
                    </a:solidFill>
                  </a:rPr>
                  <a:t>niet</a:t>
                </a:r>
                <a:r>
                  <a:rPr lang="nl-NL" sz="2600" dirty="0">
                    <a:solidFill>
                      <a:schemeClr val="accent4"/>
                    </a:solidFill>
                  </a:rPr>
                  <a:t> dat hij appels stal</a:t>
                </a:r>
                <a:endParaRPr lang="nl-NL" sz="2600" dirty="0"/>
              </a:p>
            </p:txBody>
          </p:sp>
        </p:grpSp>
        <p:sp>
          <p:nvSpPr>
            <p:cNvPr id="35" name="Vermenigvuldigingsteken 34">
              <a:extLst>
                <a:ext uri="{FF2B5EF4-FFF2-40B4-BE49-F238E27FC236}">
                  <a16:creationId xmlns:a16="http://schemas.microsoft.com/office/drawing/2014/main" id="{9F59D7A1-BA14-4257-A04B-3291C3C3C1F7}"/>
                </a:ext>
              </a:extLst>
            </p:cNvPr>
            <p:cNvSpPr/>
            <p:nvPr/>
          </p:nvSpPr>
          <p:spPr>
            <a:xfrm>
              <a:off x="6555845" y="1080859"/>
              <a:ext cx="1488697" cy="54032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D5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5297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4" y="2821939"/>
            <a:ext cx="3090109" cy="40360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4243" y="365125"/>
            <a:ext cx="7939557" cy="1325563"/>
          </a:xfrm>
        </p:spPr>
        <p:txBody>
          <a:bodyPr/>
          <a:lstStyle/>
          <a:p>
            <a:r>
              <a:rPr lang="nl-NL" b="1" dirty="0">
                <a:solidFill>
                  <a:schemeClr val="accent4"/>
                </a:solidFill>
              </a:rPr>
              <a:t>Wat zou je doen met deze theorie?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90107" y="2138289"/>
            <a:ext cx="8263693" cy="3179299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4"/>
              </a:solidFill>
            </a:endParaRPr>
          </a:p>
        </p:txBody>
      </p:sp>
      <p:sp>
        <p:nvSpPr>
          <p:cNvPr id="6" name="Ovale toelichting 5"/>
          <p:cNvSpPr/>
          <p:nvPr/>
        </p:nvSpPr>
        <p:spPr>
          <a:xfrm>
            <a:off x="5192486" y="1492595"/>
            <a:ext cx="6792685" cy="176348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</a:rPr>
              <a:t>De generaal is de appeldief en de generaal is niet de appeldief.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9D3AA9-2AE2-4D3C-9F47-CE1B445BF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861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92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608</Words>
  <Application>Microsoft Office PowerPoint</Application>
  <PresentationFormat>Breedbeeld</PresentationFormat>
  <Paragraphs>93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Kantoorthema</vt:lpstr>
      <vt:lpstr>Vandaag: Reids kritiek op Locke</vt:lpstr>
      <vt:lpstr>Locke over personen</vt:lpstr>
      <vt:lpstr>Noodzakelijke en voldoende voorwaarden</vt:lpstr>
      <vt:lpstr>Noodzakelijke en voldoende voorwaarden</vt:lpstr>
      <vt:lpstr>Locke over personen</vt:lpstr>
      <vt:lpstr>Wat zou je doen met deze theorie?</vt:lpstr>
      <vt:lpstr>Thomas Reid: kritiek op Locke</vt:lpstr>
      <vt:lpstr>Thomas Reid: kritiek op Locke</vt:lpstr>
      <vt:lpstr>Wat zou je doen met deze theorie?</vt:lpstr>
      <vt:lpstr>De kritiek van Thomas Reid</vt:lpstr>
      <vt:lpstr>Een potje dierenmemory</vt:lpstr>
      <vt:lpstr>Locke en Reid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Locke over personen</dc:title>
  <dc:creator>Spoelstra, Olle</dc:creator>
  <cp:lastModifiedBy>Thomas Bragdon</cp:lastModifiedBy>
  <cp:revision>5</cp:revision>
  <dcterms:created xsi:type="dcterms:W3CDTF">2018-11-27T20:09:56Z</dcterms:created>
  <dcterms:modified xsi:type="dcterms:W3CDTF">2020-07-06T11:25:19Z</dcterms:modified>
</cp:coreProperties>
</file>