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0" r:id="rId5"/>
    <p:sldId id="270" r:id="rId6"/>
    <p:sldId id="265" r:id="rId7"/>
    <p:sldId id="266" r:id="rId8"/>
    <p:sldId id="267" r:id="rId9"/>
    <p:sldId id="268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67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69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79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2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22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05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5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1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3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6706-08AA-492A-A200-D447560F281E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456C-4B5C-44F9-8E9A-439D423440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3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03572" y="498763"/>
            <a:ext cx="7315200" cy="566738"/>
          </a:xfrm>
        </p:spPr>
        <p:txBody>
          <a:bodyPr>
            <a:noAutofit/>
          </a:bodyPr>
          <a:lstStyle/>
          <a:p>
            <a:pPr algn="ctr"/>
            <a:r>
              <a:rPr lang="nl-NL" sz="3800" b="1" dirty="0" smtClean="0"/>
              <a:t>Vrijheid</a:t>
            </a:r>
            <a:endParaRPr lang="nl-NL" sz="3800" b="1" dirty="0"/>
          </a:p>
        </p:txBody>
      </p:sp>
      <p:pic>
        <p:nvPicPr>
          <p:cNvPr id="7" name="Tijdelijke aanduiding voor afbeelding 6" descr="vrijhei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422" b="17422"/>
          <a:stretch>
            <a:fillRect/>
          </a:stretch>
        </p:blipFill>
        <p:spPr>
          <a:xfrm>
            <a:off x="2403572" y="1246947"/>
            <a:ext cx="7315200" cy="41148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2389717" y="5685993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nl-NL" sz="2400" dirty="0" err="1" smtClean="0"/>
              <a:t>Jean-Paul</a:t>
            </a:r>
            <a:r>
              <a:rPr lang="nl-NL" sz="2400" dirty="0" smtClean="0"/>
              <a:t> </a:t>
            </a:r>
            <a:r>
              <a:rPr lang="nl-NL" sz="2400" dirty="0" err="1" smtClean="0"/>
              <a:t>Sartre</a:t>
            </a:r>
            <a:r>
              <a:rPr lang="nl-NL" sz="2400" dirty="0" smtClean="0"/>
              <a:t>, Michel </a:t>
            </a:r>
            <a:r>
              <a:rPr lang="nl-NL" sz="2400" dirty="0" err="1" smtClean="0"/>
              <a:t>Foucault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41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203" y="151055"/>
            <a:ext cx="5934949" cy="1170501"/>
          </a:xfrm>
        </p:spPr>
        <p:txBody>
          <a:bodyPr>
            <a:normAutofit/>
          </a:bodyPr>
          <a:lstStyle/>
          <a:p>
            <a:r>
              <a:rPr lang="nl-NL" sz="3000" dirty="0"/>
              <a:t>H</a:t>
            </a:r>
            <a:r>
              <a:rPr lang="nl-NL" sz="3000" dirty="0" smtClean="0"/>
              <a:t>et </a:t>
            </a:r>
            <a:r>
              <a:rPr lang="nl-NL" sz="3000" dirty="0" err="1" smtClean="0"/>
              <a:t>panopticon</a:t>
            </a:r>
            <a:r>
              <a:rPr lang="nl-NL" sz="3000" dirty="0" smtClean="0"/>
              <a:t> en de maatschappij</a:t>
            </a:r>
            <a:endParaRPr lang="nl-NL" sz="3000" dirty="0"/>
          </a:p>
        </p:txBody>
      </p:sp>
      <p:pic>
        <p:nvPicPr>
          <p:cNvPr id="5" name="Tijdelijke aanduiding voor inhoud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0461"/>
          <a:stretch>
            <a:fillRect/>
          </a:stretch>
        </p:blipFill>
        <p:spPr>
          <a:xfrm>
            <a:off x="8229859" y="1000232"/>
            <a:ext cx="2756794" cy="491282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04204" y="1483742"/>
            <a:ext cx="6523139" cy="44293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600" dirty="0" smtClean="0">
                <a:latin typeface="+mj-lt"/>
              </a:rPr>
              <a:t>Wij </a:t>
            </a:r>
            <a:r>
              <a:rPr lang="nl-NL" sz="2600" dirty="0">
                <a:latin typeface="+mj-lt"/>
              </a:rPr>
              <a:t>zijn zelf de gevangenen!</a:t>
            </a:r>
          </a:p>
          <a:p>
            <a:endParaRPr lang="nl-NL" sz="2600" dirty="0">
              <a:latin typeface="+mj-lt"/>
            </a:endParaRPr>
          </a:p>
          <a:p>
            <a:r>
              <a:rPr lang="nl-NL" sz="2600" dirty="0">
                <a:latin typeface="+mj-lt"/>
              </a:rPr>
              <a:t>Omdat we bang zijn dat we bekeken worden gedragen we ons ‘normaal’ (</a:t>
            </a:r>
            <a:r>
              <a:rPr lang="nl-NL" sz="2600" b="1" dirty="0">
                <a:latin typeface="+mj-lt"/>
              </a:rPr>
              <a:t>normalisering</a:t>
            </a:r>
            <a:r>
              <a:rPr lang="nl-NL" sz="2600" dirty="0">
                <a:latin typeface="+mj-lt"/>
              </a:rPr>
              <a:t>).</a:t>
            </a:r>
          </a:p>
          <a:p>
            <a:endParaRPr lang="nl-NL" sz="2600" dirty="0">
              <a:latin typeface="+mj-lt"/>
            </a:endParaRPr>
          </a:p>
          <a:p>
            <a:r>
              <a:rPr lang="nl-NL" sz="2600" dirty="0">
                <a:latin typeface="+mj-lt"/>
              </a:rPr>
              <a:t>Zelfs als we alleen zijn hebben we het gevoel dat we ons zo willen gedragen (</a:t>
            </a:r>
            <a:r>
              <a:rPr lang="nl-NL" sz="2600" b="1" dirty="0">
                <a:latin typeface="+mj-lt"/>
              </a:rPr>
              <a:t>zelfdisciplinering</a:t>
            </a:r>
            <a:r>
              <a:rPr lang="nl-NL" sz="2600" dirty="0">
                <a:latin typeface="+mj-lt"/>
              </a:rPr>
              <a:t>). </a:t>
            </a:r>
          </a:p>
          <a:p>
            <a:endParaRPr lang="nl-NL" sz="2600" dirty="0">
              <a:latin typeface="+mj-lt"/>
            </a:endParaRPr>
          </a:p>
          <a:p>
            <a:r>
              <a:rPr lang="nl-NL" sz="2600" dirty="0">
                <a:latin typeface="+mj-lt"/>
              </a:rPr>
              <a:t>Wie zijn de bewakers?</a:t>
            </a:r>
          </a:p>
        </p:txBody>
      </p:sp>
    </p:spTree>
    <p:extLst>
      <p:ext uri="{BB962C8B-B14F-4D97-AF65-F5344CB8AC3E}">
        <p14:creationId xmlns:p14="http://schemas.microsoft.com/office/powerpoint/2010/main" val="37359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705959"/>
            <a:ext cx="10972800" cy="1143000"/>
          </a:xfrm>
        </p:spPr>
        <p:txBody>
          <a:bodyPr/>
          <a:lstStyle/>
          <a:p>
            <a:r>
              <a:rPr lang="nl-NL" dirty="0" smtClean="0"/>
              <a:t>Heeft </a:t>
            </a:r>
            <a:r>
              <a:rPr lang="nl-NL" dirty="0" err="1" smtClean="0"/>
              <a:t>Foucault</a:t>
            </a:r>
            <a:r>
              <a:rPr lang="nl-NL" dirty="0" smtClean="0"/>
              <a:t> gelijk?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Bedenk </a:t>
            </a:r>
            <a:r>
              <a:rPr lang="nl-NL" dirty="0"/>
              <a:t>in tweetallen een aantal argumenten/redenen waarom </a:t>
            </a:r>
            <a:r>
              <a:rPr lang="nl-NL" dirty="0" err="1" smtClean="0"/>
              <a:t>Foucault’s</a:t>
            </a:r>
            <a:r>
              <a:rPr lang="nl-NL" dirty="0" smtClean="0"/>
              <a:t> </a:t>
            </a:r>
            <a:r>
              <a:rPr lang="nl-NL" dirty="0"/>
              <a:t>beeld van </a:t>
            </a:r>
            <a:r>
              <a:rPr lang="nl-NL"/>
              <a:t>vrijheid </a:t>
            </a:r>
            <a:r>
              <a:rPr lang="nl-NL" smtClean="0"/>
              <a:t>wel/niet </a:t>
            </a:r>
            <a:r>
              <a:rPr lang="nl-NL" dirty="0"/>
              <a:t>klopt. 			     (5 min)</a:t>
            </a:r>
          </a:p>
          <a:p>
            <a:endParaRPr lang="nl-NL" dirty="0"/>
          </a:p>
          <a:p>
            <a:r>
              <a:rPr lang="nl-NL" dirty="0"/>
              <a:t>We bespreken kort (klassikaal) een aantal argumenten.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5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26396"/>
            <a:ext cx="10972800" cy="1143000"/>
          </a:xfrm>
        </p:spPr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09600" y="167783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Bespreek in tweetallen de volgende vragen en schrijf een zo precies mogelijk antwoord op waar jullie het over eens zijn.                 (5 min)</a:t>
            </a:r>
          </a:p>
          <a:p>
            <a:endParaRPr lang="nl-NL" dirty="0"/>
          </a:p>
          <a:p>
            <a:r>
              <a:rPr lang="nl-NL" dirty="0" smtClean="0"/>
              <a:t>Ben jij vrij? Waarom wel of niet?</a:t>
            </a:r>
          </a:p>
          <a:p>
            <a:endParaRPr lang="nl-NL" dirty="0" smtClean="0"/>
          </a:p>
          <a:p>
            <a:r>
              <a:rPr lang="nl-NL" dirty="0" smtClean="0"/>
              <a:t>Wat is vrijheid eigenlijk?</a:t>
            </a:r>
          </a:p>
          <a:p>
            <a:endParaRPr lang="nl-NL" dirty="0"/>
          </a:p>
          <a:p>
            <a:r>
              <a:rPr lang="nl-NL" dirty="0" smtClean="0"/>
              <a:t>Kun je vrij zijn, zelfs als je in de gevangenis zit? Waarom wel of niet?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3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Bespreek in tweetallen de volgende vragen en schrijf een zo precies mogelijk antwoord op waar jullie het over eens zijn.               (10 min)</a:t>
            </a:r>
          </a:p>
          <a:p>
            <a:endParaRPr lang="nl-NL" dirty="0"/>
          </a:p>
          <a:p>
            <a:r>
              <a:rPr lang="nl-NL" dirty="0" smtClean="0"/>
              <a:t>Ben jij vrij? Waarom wel of niet?</a:t>
            </a:r>
          </a:p>
          <a:p>
            <a:endParaRPr lang="nl-NL" dirty="0" smtClean="0"/>
          </a:p>
          <a:p>
            <a:r>
              <a:rPr lang="nl-NL" dirty="0" smtClean="0"/>
              <a:t>Wat is vrijheid eigenlijk?</a:t>
            </a:r>
          </a:p>
          <a:p>
            <a:endParaRPr lang="nl-NL" dirty="0"/>
          </a:p>
          <a:p>
            <a:r>
              <a:rPr lang="nl-NL" dirty="0" smtClean="0"/>
              <a:t>Kun je vrij zijn, zelfs als je in de gevangenis zit? Waarom wel of niet?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7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66193" y="410369"/>
            <a:ext cx="10353763" cy="72783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Zijn wij vrij?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32" y="1634836"/>
            <a:ext cx="3436581" cy="4128655"/>
          </a:xfrm>
        </p:spPr>
      </p:pic>
      <p:pic>
        <p:nvPicPr>
          <p:cNvPr id="1026" name="Picture 2" descr="https://s-media-cache-ak0.pinimg.com/736x/c6/58/81/c658818f8c403192ff782611d6ac60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64" y="1662545"/>
            <a:ext cx="3281216" cy="4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7113413" y="1134141"/>
            <a:ext cx="327890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Nee! 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17632" y="1175704"/>
            <a:ext cx="31669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36077" y="590030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Michel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Foucault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1926–1984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665656" y="5900304"/>
            <a:ext cx="364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Jean-Paul Sartre (1905-1980)</a:t>
            </a:r>
          </a:p>
        </p:txBody>
      </p:sp>
    </p:spTree>
    <p:extLst>
      <p:ext uri="{BB962C8B-B14F-4D97-AF65-F5344CB8AC3E}">
        <p14:creationId xmlns:p14="http://schemas.microsoft.com/office/powerpoint/2010/main" val="32061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Sartre’s</a:t>
            </a:r>
            <a:r>
              <a:rPr lang="nl-NL" dirty="0" smtClean="0"/>
              <a:t> filosofie van de vrijheid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16634" y="1595886"/>
            <a:ext cx="6964392" cy="4672176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Eerst besta je, vervolgens word je iets/iemand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Je bent </a:t>
            </a:r>
            <a:r>
              <a:rPr lang="nl-NL" i="1" dirty="0" smtClean="0"/>
              <a:t>veroordeeld tot </a:t>
            </a:r>
            <a:r>
              <a:rPr lang="nl-NL" dirty="0" smtClean="0"/>
              <a:t>vrijheid</a:t>
            </a:r>
          </a:p>
          <a:p>
            <a:endParaRPr lang="nl-NL" dirty="0" smtClean="0"/>
          </a:p>
          <a:p>
            <a:r>
              <a:rPr lang="nl-NL" dirty="0" smtClean="0"/>
              <a:t>Je bent volledig verantwoordelijk voor wie je bent 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je je verantwoordelijkheid ontkent, ontken je ook je vrijheid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https://s-media-cache-ak0.pinimg.com/736x/c6/58/81/c658818f8c403192ff782611d6ac60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-25" r="25608" b="-1"/>
          <a:stretch/>
        </p:blipFill>
        <p:spPr bwMode="auto">
          <a:xfrm>
            <a:off x="9005976" y="1595886"/>
            <a:ext cx="2113473" cy="44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36948"/>
            <a:ext cx="10972800" cy="1143000"/>
          </a:xfrm>
        </p:spPr>
        <p:txBody>
          <a:bodyPr/>
          <a:lstStyle/>
          <a:p>
            <a:r>
              <a:rPr lang="nl-NL" dirty="0" smtClean="0"/>
              <a:t>Heeft Sartre gelijk?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Bedenk in tweetallen een aantal argumenten/redenen waarom </a:t>
            </a:r>
            <a:r>
              <a:rPr lang="nl-NL" dirty="0" err="1" smtClean="0"/>
              <a:t>Sartre’s</a:t>
            </a:r>
            <a:r>
              <a:rPr lang="nl-NL" dirty="0" smtClean="0"/>
              <a:t> beeld van vrijheid niet klopt. 			     (5 min)</a:t>
            </a:r>
          </a:p>
          <a:p>
            <a:endParaRPr lang="nl-NL" dirty="0"/>
          </a:p>
          <a:p>
            <a:r>
              <a:rPr lang="nl-NL" dirty="0" smtClean="0"/>
              <a:t>We bespreken kort (klassikaal) een aantal argumenten.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6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6" y="473134"/>
            <a:ext cx="6345382" cy="1026485"/>
          </a:xfrm>
        </p:spPr>
        <p:txBody>
          <a:bodyPr>
            <a:normAutofit/>
          </a:bodyPr>
          <a:lstStyle/>
          <a:p>
            <a:r>
              <a:rPr lang="nl-NL" sz="3000" dirty="0" smtClean="0"/>
              <a:t>Michel </a:t>
            </a:r>
            <a:r>
              <a:rPr lang="nl-NL" sz="3000" dirty="0" err="1" smtClean="0"/>
              <a:t>Foucault</a:t>
            </a:r>
            <a:r>
              <a:rPr lang="nl-NL" sz="3000" dirty="0" smtClean="0"/>
              <a:t>: de mens is </a:t>
            </a:r>
            <a:r>
              <a:rPr lang="nl-NL" sz="3000" dirty="0"/>
              <a:t>niet vrij</a:t>
            </a:r>
          </a:p>
        </p:txBody>
      </p:sp>
      <p:pic>
        <p:nvPicPr>
          <p:cNvPr id="5" name="Tijdelijke aanduiding voor inhoud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0461"/>
          <a:stretch>
            <a:fillRect/>
          </a:stretch>
        </p:blipFill>
        <p:spPr>
          <a:xfrm>
            <a:off x="8519835" y="986377"/>
            <a:ext cx="2536094" cy="491282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6" y="1779173"/>
            <a:ext cx="5934949" cy="4120026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600" dirty="0" smtClean="0">
                <a:latin typeface="+mj-lt"/>
              </a:rPr>
              <a:t>Wij denken dat we vrij zijn, maar we houden onszelf voor de gek. </a:t>
            </a:r>
            <a:endParaRPr lang="nl-NL" sz="2600" dirty="0">
              <a:latin typeface="+mj-lt"/>
            </a:endParaRPr>
          </a:p>
          <a:p>
            <a:endParaRPr lang="nl-NL" sz="2600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Eigenlijk worden wij namelijk geleid door </a:t>
            </a:r>
            <a:r>
              <a:rPr lang="nl-NL" sz="2600" dirty="0">
                <a:latin typeface="+mj-lt"/>
              </a:rPr>
              <a:t>invloeden van buitenaf. </a:t>
            </a:r>
          </a:p>
          <a:p>
            <a:endParaRPr lang="nl-NL" sz="2600" dirty="0">
              <a:latin typeface="+mj-lt"/>
            </a:endParaRPr>
          </a:p>
          <a:p>
            <a:r>
              <a:rPr lang="nl-NL" sz="2600" dirty="0" err="1">
                <a:latin typeface="+mj-lt"/>
              </a:rPr>
              <a:t>Foucault</a:t>
            </a:r>
            <a:r>
              <a:rPr lang="nl-NL" sz="2600" dirty="0">
                <a:latin typeface="+mj-lt"/>
              </a:rPr>
              <a:t> maakt dit inzichtelijk aan de hand van het gevangenismodel van het </a:t>
            </a:r>
            <a:r>
              <a:rPr lang="nl-NL" sz="2600" dirty="0" err="1">
                <a:latin typeface="+mj-lt"/>
              </a:rPr>
              <a:t>panopticon</a:t>
            </a:r>
            <a:r>
              <a:rPr lang="nl-NL" sz="2600" dirty="0">
                <a:latin typeface="+mj-lt"/>
              </a:rPr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0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3263" y="433027"/>
            <a:ext cx="10747793" cy="727838"/>
          </a:xfrm>
        </p:spPr>
        <p:txBody>
          <a:bodyPr>
            <a:noAutofit/>
          </a:bodyPr>
          <a:lstStyle/>
          <a:p>
            <a:r>
              <a:rPr lang="nl-NL" sz="4800" dirty="0" smtClean="0"/>
              <a:t>Het </a:t>
            </a:r>
            <a:r>
              <a:rPr lang="nl-NL" sz="4800" dirty="0" err="1" smtClean="0"/>
              <a:t>panopticon</a:t>
            </a:r>
            <a:endParaRPr lang="nl-NL" sz="4800" dirty="0"/>
          </a:p>
        </p:txBody>
      </p:sp>
      <p:pic>
        <p:nvPicPr>
          <p:cNvPr id="2052" name="Picture 4" descr="abandoned-prison-in-cuba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678" y="1301262"/>
            <a:ext cx="13631332" cy="41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82429" y="5578083"/>
            <a:ext cx="378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gevangenen zijn altijd zichtbaar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740010" y="5578083"/>
            <a:ext cx="317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bewaker is niet zichtbaar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390129" y="5578083"/>
            <a:ext cx="328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gevangenen kunnen niet met elkaar communiceren</a:t>
            </a:r>
          </a:p>
        </p:txBody>
      </p:sp>
    </p:spTree>
    <p:extLst>
      <p:ext uri="{BB962C8B-B14F-4D97-AF65-F5344CB8AC3E}">
        <p14:creationId xmlns:p14="http://schemas.microsoft.com/office/powerpoint/2010/main" val="24907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6" y="808850"/>
            <a:ext cx="5934949" cy="882469"/>
          </a:xfrm>
        </p:spPr>
        <p:txBody>
          <a:bodyPr>
            <a:normAutofit/>
          </a:bodyPr>
          <a:lstStyle/>
          <a:p>
            <a:r>
              <a:rPr lang="nl-NL" sz="3000" dirty="0" smtClean="0"/>
              <a:t>De werking van het </a:t>
            </a:r>
            <a:r>
              <a:rPr lang="nl-NL" sz="3000" dirty="0" err="1" smtClean="0"/>
              <a:t>panopticon</a:t>
            </a:r>
            <a:endParaRPr lang="nl-NL" sz="3000" dirty="0"/>
          </a:p>
        </p:txBody>
      </p:sp>
      <p:pic>
        <p:nvPicPr>
          <p:cNvPr id="4098" name="Picture 2" descr="http://1.bp.blogspot.com/-2J8wlHr58lM/VWh0q9EDRXI/AAAAAAAAB5M/WxhNLkBzKM4/s1600/panopticon%2B%2Bpointsdactu-dot-or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r="25242"/>
          <a:stretch>
            <a:fillRect/>
          </a:stretch>
        </p:blipFill>
        <p:spPr bwMode="auto">
          <a:xfrm>
            <a:off x="7661564" y="1250085"/>
            <a:ext cx="3491346" cy="49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6" y="1691319"/>
            <a:ext cx="5934949" cy="4071126"/>
          </a:xfrm>
        </p:spPr>
        <p:txBody>
          <a:bodyPr>
            <a:normAutofit fontScale="92500" lnSpcReduction="20000"/>
          </a:bodyPr>
          <a:lstStyle/>
          <a:p>
            <a:endParaRPr lang="nl-NL" sz="2600" dirty="0" smtClean="0"/>
          </a:p>
          <a:p>
            <a:r>
              <a:rPr lang="nl-NL" sz="2800" dirty="0">
                <a:latin typeface="+mj-lt"/>
              </a:rPr>
              <a:t>De gevangenen hebben het gevoel dat ze constant bekeken (kunnen) worden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Daardoor passen ze hun gedrag aan </a:t>
            </a:r>
            <a:r>
              <a:rPr lang="nl-NL" sz="2800" dirty="0" err="1">
                <a:latin typeface="+mj-lt"/>
              </a:rPr>
              <a:t>aan</a:t>
            </a:r>
            <a:r>
              <a:rPr lang="nl-NL" sz="2800" dirty="0">
                <a:latin typeface="+mj-lt"/>
              </a:rPr>
              <a:t> de verwachtingen van de bewaker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Als een gevangene na lange tijd het </a:t>
            </a:r>
            <a:r>
              <a:rPr lang="nl-NL" sz="2800" dirty="0" err="1">
                <a:latin typeface="+mj-lt"/>
              </a:rPr>
              <a:t>panopticon</a:t>
            </a:r>
            <a:r>
              <a:rPr lang="nl-NL" sz="2800" dirty="0">
                <a:latin typeface="+mj-lt"/>
              </a:rPr>
              <a:t> verlaat is hij zo gewend aan de blik van de bewaker dat hij zijn gedrag daar nog steeds aan aanpast.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821169"/>
            <a:ext cx="5934949" cy="738453"/>
          </a:xfrm>
        </p:spPr>
        <p:txBody>
          <a:bodyPr>
            <a:normAutofit/>
          </a:bodyPr>
          <a:lstStyle/>
          <a:p>
            <a:r>
              <a:rPr lang="nl-NL" sz="3000" dirty="0"/>
              <a:t>H</a:t>
            </a:r>
            <a:r>
              <a:rPr lang="nl-NL" sz="3000" dirty="0" smtClean="0"/>
              <a:t>et </a:t>
            </a:r>
            <a:r>
              <a:rPr lang="nl-NL" sz="3000" dirty="0" err="1" smtClean="0"/>
              <a:t>panopticon</a:t>
            </a:r>
            <a:r>
              <a:rPr lang="nl-NL" sz="3000" dirty="0" smtClean="0"/>
              <a:t> volgens </a:t>
            </a:r>
            <a:r>
              <a:rPr lang="nl-NL" sz="3000" dirty="0" err="1" smtClean="0"/>
              <a:t>Foucault</a:t>
            </a:r>
            <a:endParaRPr lang="nl-NL" sz="3000" dirty="0"/>
          </a:p>
        </p:txBody>
      </p:sp>
      <p:pic>
        <p:nvPicPr>
          <p:cNvPr id="5" name="Tijdelijke aanduiding voor inhoud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0461"/>
          <a:stretch>
            <a:fillRect/>
          </a:stretch>
        </p:blipFill>
        <p:spPr>
          <a:xfrm>
            <a:off x="8202150" y="1097214"/>
            <a:ext cx="2701378" cy="491282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1639019"/>
            <a:ext cx="6046300" cy="4256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>
                <a:latin typeface="+mj-lt"/>
              </a:rPr>
              <a:t>De </a:t>
            </a:r>
            <a:r>
              <a:rPr lang="nl-NL" sz="2400" dirty="0">
                <a:latin typeface="+mj-lt"/>
              </a:rPr>
              <a:t>macht ligt niet bij een persoon (bewaker) </a:t>
            </a:r>
            <a:r>
              <a:rPr lang="nl-NL" sz="2400" dirty="0" smtClean="0">
                <a:latin typeface="+mj-lt"/>
              </a:rPr>
              <a:t>maar bij </a:t>
            </a:r>
            <a:r>
              <a:rPr lang="nl-NL" sz="2400" dirty="0">
                <a:latin typeface="+mj-lt"/>
              </a:rPr>
              <a:t>het systeem als geheel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>
                <a:latin typeface="+mj-lt"/>
              </a:rPr>
              <a:t>Wij </a:t>
            </a:r>
            <a:r>
              <a:rPr lang="nl-NL" sz="2400" dirty="0">
                <a:latin typeface="+mj-lt"/>
              </a:rPr>
              <a:t>(mensen) zijn gevangen in dit soort systemen. Er wordt aan alle kanten macht </a:t>
            </a:r>
            <a:r>
              <a:rPr lang="nl-NL" sz="2400" dirty="0" smtClean="0">
                <a:latin typeface="+mj-lt"/>
              </a:rPr>
              <a:t>over </a:t>
            </a:r>
            <a:r>
              <a:rPr lang="nl-NL" sz="2400" dirty="0">
                <a:latin typeface="+mj-lt"/>
              </a:rPr>
              <a:t>ons uitgeoefend.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>
                <a:latin typeface="+mj-lt"/>
              </a:rPr>
              <a:t>Deze </a:t>
            </a:r>
            <a:r>
              <a:rPr lang="nl-NL" sz="2400" dirty="0">
                <a:latin typeface="+mj-lt"/>
              </a:rPr>
              <a:t>vorm van macht heet </a:t>
            </a:r>
            <a:r>
              <a:rPr lang="nl-NL" sz="2400" b="1" dirty="0" smtClean="0">
                <a:latin typeface="+mj-lt"/>
              </a:rPr>
              <a:t>disciplinerende </a:t>
            </a:r>
            <a:r>
              <a:rPr lang="nl-NL" sz="2400" b="1" dirty="0">
                <a:latin typeface="+mj-lt"/>
              </a:rPr>
              <a:t>macht</a:t>
            </a:r>
            <a:r>
              <a:rPr lang="nl-NL" sz="24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>
                <a:latin typeface="+mj-lt"/>
              </a:rPr>
              <a:t>Het </a:t>
            </a:r>
            <a:r>
              <a:rPr lang="nl-NL" sz="2400" dirty="0">
                <a:latin typeface="+mj-lt"/>
              </a:rPr>
              <a:t>ultieme doel van dergelijke systemen is </a:t>
            </a:r>
            <a:r>
              <a:rPr lang="nl-NL" sz="2400" b="1" dirty="0">
                <a:latin typeface="+mj-lt"/>
              </a:rPr>
              <a:t>zelfdisciplinering</a:t>
            </a:r>
            <a:r>
              <a:rPr lang="nl-NL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62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Breedbeeld</PresentationFormat>
  <Paragraphs>75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Vrijheid</vt:lpstr>
      <vt:lpstr>Vrijheid</vt:lpstr>
      <vt:lpstr>Zijn wij vrij?</vt:lpstr>
      <vt:lpstr>Sartre’s filosofie van de vrijheid</vt:lpstr>
      <vt:lpstr>Heeft Sartre gelijk?</vt:lpstr>
      <vt:lpstr>Michel Foucault: de mens is niet vrij</vt:lpstr>
      <vt:lpstr>Het panopticon</vt:lpstr>
      <vt:lpstr>De werking van het panopticon</vt:lpstr>
      <vt:lpstr>Het panopticon volgens Foucault</vt:lpstr>
      <vt:lpstr>Het panopticon en de maatschappij</vt:lpstr>
      <vt:lpstr>Heeft Foucault gelijk?</vt:lpstr>
      <vt:lpstr>Conclusie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Gastles Filosofie</dc:title>
  <dc:creator>Sjimmie Lensen</dc:creator>
  <cp:lastModifiedBy>Ine Raangs</cp:lastModifiedBy>
  <cp:revision>7</cp:revision>
  <dcterms:created xsi:type="dcterms:W3CDTF">2018-01-23T08:28:17Z</dcterms:created>
  <dcterms:modified xsi:type="dcterms:W3CDTF">2018-10-23T11:40:42Z</dcterms:modified>
</cp:coreProperties>
</file>