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D2C42" w:rsidRPr="001D2C42" w:rsidRDefault="001D2C42" w:rsidP="001D2C42">
      <w:pPr>
        <w:rPr>
          <w:b/>
        </w:rPr>
      </w:pPr>
      <w:proofErr w:type="spellStart"/>
      <w:r w:rsidRPr="001D2C42">
        <w:rPr>
          <w:b/>
        </w:rPr>
        <w:t>MarsONE</w:t>
      </w:r>
      <w:proofErr w:type="spellEnd"/>
      <w:r w:rsidRPr="001D2C42">
        <w:rPr>
          <w:b/>
        </w:rPr>
        <w:t xml:space="preserve"> lesplan voor bijlage</w:t>
      </w:r>
    </w:p>
    <w:p w:rsidR="001D2C42" w:rsidRDefault="001D2C42" w:rsidP="001D2C42">
      <w:pPr>
        <w:rPr>
          <w:i/>
        </w:rPr>
      </w:pPr>
      <w:bookmarkStart w:id="0" w:name="_GoBack"/>
      <w:bookmarkEnd w:id="0"/>
    </w:p>
    <w:p w:rsidR="001D2C42" w:rsidRDefault="001D2C42" w:rsidP="001D2C42">
      <w:pPr>
        <w:pStyle w:val="Standaard1"/>
        <w:numPr>
          <w:ilvl w:val="0"/>
          <w:numId w:val="1"/>
        </w:numPr>
        <w:rPr>
          <w:i/>
        </w:rPr>
      </w:pPr>
      <w:r>
        <w:rPr>
          <w:i/>
        </w:rPr>
        <w:t xml:space="preserve">Laat de leerlingen het introductiefilmpje zien van het project Mars ONE, zie voor link </w:t>
      </w:r>
      <w:proofErr w:type="spellStart"/>
      <w:r>
        <w:rPr>
          <w:i/>
        </w:rPr>
        <w:t>ppt</w:t>
      </w:r>
      <w:proofErr w:type="spellEnd"/>
      <w:r>
        <w:rPr>
          <w:i/>
        </w:rPr>
        <w:t xml:space="preserve"> slide 2</w:t>
      </w:r>
    </w:p>
    <w:p w:rsidR="001D2C42" w:rsidRPr="00E06685" w:rsidRDefault="001D2C42" w:rsidP="001D2C42">
      <w:pPr>
        <w:pStyle w:val="Standaard1"/>
        <w:numPr>
          <w:ilvl w:val="0"/>
          <w:numId w:val="1"/>
        </w:numPr>
        <w:rPr>
          <w:i/>
        </w:rPr>
      </w:pPr>
      <w:r>
        <w:rPr>
          <w:i/>
        </w:rPr>
        <w:t>Laat de leerlingen in groepjes de vragen bespreken op slide 3, en de uitkomst op een poster schrijven</w:t>
      </w:r>
    </w:p>
    <w:p w:rsidR="001D2C42" w:rsidRDefault="001D2C42" w:rsidP="001D2C42">
      <w:pPr>
        <w:pStyle w:val="Standaard1"/>
        <w:numPr>
          <w:ilvl w:val="0"/>
          <w:numId w:val="1"/>
        </w:numPr>
        <w:rPr>
          <w:i/>
        </w:rPr>
      </w:pPr>
      <w:r>
        <w:rPr>
          <w:i/>
        </w:rPr>
        <w:t>Bespreek de uitkomst van de vragen klassikaal door per groepje 1 leerling de poster te laten presenteren</w:t>
      </w:r>
    </w:p>
    <w:p w:rsidR="001D2C42" w:rsidRPr="00BF2D94" w:rsidRDefault="001D2C42" w:rsidP="001D2C42">
      <w:pPr>
        <w:pStyle w:val="Standaard1"/>
        <w:numPr>
          <w:ilvl w:val="0"/>
          <w:numId w:val="1"/>
        </w:numPr>
        <w:rPr>
          <w:i/>
        </w:rPr>
      </w:pPr>
      <w:r w:rsidRPr="00BF2D94">
        <w:rPr>
          <w:i/>
        </w:rPr>
        <w:t>Laat de leerlin</w:t>
      </w:r>
      <w:r>
        <w:rPr>
          <w:i/>
        </w:rPr>
        <w:t>gen het Mission Statement lezen op slide 4 en beschrijven wat de initiatiefnemers zelf aangeven dat de reden is om naar Mars te gaan</w:t>
      </w:r>
    </w:p>
    <w:p w:rsidR="001D2C42" w:rsidRDefault="001D2C42" w:rsidP="001D2C42">
      <w:pPr>
        <w:pStyle w:val="Standaard1"/>
        <w:numPr>
          <w:ilvl w:val="0"/>
          <w:numId w:val="1"/>
        </w:numPr>
        <w:rPr>
          <w:i/>
        </w:rPr>
      </w:pPr>
      <w:r>
        <w:rPr>
          <w:i/>
        </w:rPr>
        <w:t>Lees samen met de leerlingen de eerste FAQ: ‘</w:t>
      </w:r>
      <w:proofErr w:type="spellStart"/>
      <w:r>
        <w:rPr>
          <w:i/>
        </w:rPr>
        <w:t>What</w:t>
      </w:r>
      <w:proofErr w:type="spellEnd"/>
      <w:r>
        <w:rPr>
          <w:i/>
        </w:rPr>
        <w:t xml:space="preserve"> </w:t>
      </w:r>
      <w:proofErr w:type="spellStart"/>
      <w:r>
        <w:rPr>
          <w:i/>
        </w:rPr>
        <w:t>governmental</w:t>
      </w:r>
      <w:proofErr w:type="spellEnd"/>
      <w:r>
        <w:rPr>
          <w:i/>
        </w:rPr>
        <w:t xml:space="preserve"> system </w:t>
      </w:r>
      <w:proofErr w:type="spellStart"/>
      <w:r>
        <w:rPr>
          <w:i/>
        </w:rPr>
        <w:t>and</w:t>
      </w:r>
      <w:proofErr w:type="spellEnd"/>
      <w:r>
        <w:rPr>
          <w:i/>
        </w:rPr>
        <w:t xml:space="preserve"> </w:t>
      </w:r>
      <w:proofErr w:type="spellStart"/>
      <w:r>
        <w:rPr>
          <w:i/>
        </w:rPr>
        <w:t>social</w:t>
      </w:r>
      <w:proofErr w:type="spellEnd"/>
      <w:r>
        <w:rPr>
          <w:i/>
        </w:rPr>
        <w:t xml:space="preserve"> </w:t>
      </w:r>
      <w:proofErr w:type="spellStart"/>
      <w:r>
        <w:rPr>
          <w:i/>
        </w:rPr>
        <w:t>structure</w:t>
      </w:r>
      <w:proofErr w:type="spellEnd"/>
      <w:r>
        <w:rPr>
          <w:i/>
        </w:rPr>
        <w:t xml:space="preserve"> </w:t>
      </w:r>
      <w:proofErr w:type="spellStart"/>
      <w:r>
        <w:rPr>
          <w:i/>
        </w:rPr>
        <w:t>will</w:t>
      </w:r>
      <w:proofErr w:type="spellEnd"/>
      <w:r>
        <w:rPr>
          <w:i/>
        </w:rPr>
        <w:t xml:space="preserve"> </w:t>
      </w:r>
      <w:proofErr w:type="spellStart"/>
      <w:r>
        <w:rPr>
          <w:i/>
        </w:rPr>
        <w:t>be</w:t>
      </w:r>
      <w:proofErr w:type="spellEnd"/>
      <w:r>
        <w:rPr>
          <w:i/>
        </w:rPr>
        <w:t xml:space="preserve"> </w:t>
      </w:r>
      <w:proofErr w:type="spellStart"/>
      <w:r>
        <w:rPr>
          <w:i/>
        </w:rPr>
        <w:t>implemented</w:t>
      </w:r>
      <w:proofErr w:type="spellEnd"/>
      <w:r>
        <w:rPr>
          <w:i/>
        </w:rPr>
        <w:t xml:space="preserve"> on Mars?’ en bespreek de inhoud met de leerlingen </w:t>
      </w:r>
    </w:p>
    <w:p w:rsidR="001D2C42" w:rsidRDefault="001D2C42" w:rsidP="001D2C42">
      <w:pPr>
        <w:pStyle w:val="Standaard1"/>
        <w:numPr>
          <w:ilvl w:val="0"/>
          <w:numId w:val="1"/>
        </w:numPr>
        <w:rPr>
          <w:i/>
        </w:rPr>
      </w:pPr>
      <w:r>
        <w:rPr>
          <w:i/>
        </w:rPr>
        <w:t>Bespreek evt. waarom zij denken dat dit bovenaan de FAQ’s staat</w:t>
      </w:r>
    </w:p>
    <w:p w:rsidR="00AC0AF4" w:rsidRDefault="001D2C42" w:rsidP="001D2C42">
      <w:r>
        <w:rPr>
          <w:i/>
        </w:rPr>
        <w:t xml:space="preserve">Introduceer de opdracht op slide 6, hierbij zijn er 2 keuzes, zie </w:t>
      </w:r>
      <w:proofErr w:type="spellStart"/>
      <w:r>
        <w:rPr>
          <w:i/>
        </w:rPr>
        <w:t>ppt</w:t>
      </w:r>
      <w:proofErr w:type="spellEnd"/>
      <w:r>
        <w:rPr>
          <w:i/>
        </w:rPr>
        <w:t xml:space="preserve"> voor </w:t>
      </w:r>
      <w:proofErr w:type="spellStart"/>
      <w:r>
        <w:rPr>
          <w:i/>
        </w:rPr>
        <w:t>lespad</w:t>
      </w:r>
      <w:proofErr w:type="spellEnd"/>
      <w:r>
        <w:rPr>
          <w:i/>
        </w:rPr>
        <w:t xml:space="preserve"> 1 en </w:t>
      </w:r>
      <w:proofErr w:type="spellStart"/>
      <w:r>
        <w:rPr>
          <w:i/>
        </w:rPr>
        <w:t>lespad</w:t>
      </w:r>
      <w:proofErr w:type="spellEnd"/>
      <w:r>
        <w:rPr>
          <w:i/>
        </w:rPr>
        <w:t xml:space="preserve"> 2. Het gaat erom dat de leerlingen zelf een opdracht bedenken voor de realityshow op basis waarvan de uiteindelijke kandidaten voor Mars geselecteerd worden. Je hebt dan zelf de keuze om de leerlingen in een eventuele </w:t>
      </w:r>
      <w:proofErr w:type="spellStart"/>
      <w:r>
        <w:rPr>
          <w:i/>
        </w:rPr>
        <w:t>vervolgles</w:t>
      </w:r>
      <w:proofErr w:type="spellEnd"/>
      <w:r>
        <w:rPr>
          <w:i/>
        </w:rPr>
        <w:t xml:space="preserve"> de opdrachten te laten uitvoeren.</w:t>
      </w:r>
    </w:p>
    <w:sectPr w:rsidR="00AC0AF4">
      <w:pgSz w:w="11906" w:h="16838"/>
      <w:pgMar w:top="1417" w:right="1417" w:bottom="1417" w:left="1417" w:header="708" w:footer="708" w:gutter="0"/>
      <w:cols w:space="708"/>
      <w:docGrid w:linePitch="36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Arial">
    <w:panose1 w:val="020B0604020202020204"/>
    <w:charset w:val="00"/>
    <w:family w:val="swiss"/>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Times New Roman">
    <w:panose1 w:val="02020603050405020304"/>
    <w:charset w:val="00"/>
    <w:family w:val="roman"/>
    <w:pitch w:val="variable"/>
    <w:sig w:usb0="E0002EFF" w:usb1="C000785B" w:usb2="00000009" w:usb3="00000000" w:csb0="000001FF" w:csb1="00000000"/>
  </w:font>
  <w:font w:name="Wingdings">
    <w:panose1 w:val="05000000000000000000"/>
    <w:charset w:val="02"/>
    <w:family w:val="auto"/>
    <w:pitch w:val="variable"/>
    <w:sig w:usb0="00000000" w:usb1="10000000" w:usb2="00000000" w:usb3="00000000" w:csb0="80000000" w:csb1="00000000"/>
  </w:font>
  <w:font w:name="Symbol">
    <w:panose1 w:val="05050102010706020507"/>
    <w:charset w:val="02"/>
    <w:family w:val="roman"/>
    <w:pitch w:val="variable"/>
    <w:sig w:usb0="00000000" w:usb1="10000000" w:usb2="00000000" w:usb3="00000000" w:csb0="80000000" w:csb1="00000000"/>
  </w:font>
  <w:font w:name="Calibri">
    <w:panose1 w:val="020F0502020204030204"/>
    <w:charset w:val="00"/>
    <w:family w:val="swiss"/>
    <w:pitch w:val="variable"/>
    <w:sig w:usb0="E0002AFF" w:usb1="C000247B" w:usb2="00000009" w:usb3="00000000" w:csb0="000001FF" w:csb1="00000000"/>
  </w:font>
  <w:font w:name="Calibri Light">
    <w:panose1 w:val="020F0302020204030204"/>
    <w:charset w:val="00"/>
    <w:family w:val="swiss"/>
    <w:pitch w:val="variable"/>
    <w:sig w:usb0="E0002AFF" w:usb1="C000247B" w:usb2="00000009" w:usb3="00000000" w:csb0="000001FF" w:csb1="00000000"/>
  </w:font>
</w:font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54B604B2"/>
    <w:multiLevelType w:val="hybridMultilevel"/>
    <w:tmpl w:val="B07AB34A"/>
    <w:lvl w:ilvl="0" w:tplc="2E585BD6">
      <w:start w:val="1"/>
      <w:numFmt w:val="bullet"/>
      <w:lvlText w:val="-"/>
      <w:lvlJc w:val="left"/>
      <w:pPr>
        <w:ind w:left="720" w:hanging="360"/>
      </w:pPr>
      <w:rPr>
        <w:rFonts w:ascii="Arial" w:eastAsia="Arial" w:hAnsi="Arial" w:cs="Arial" w:hint="default"/>
      </w:rPr>
    </w:lvl>
    <w:lvl w:ilvl="1" w:tplc="04090003" w:tentative="1">
      <w:start w:val="1"/>
      <w:numFmt w:val="bullet"/>
      <w:lvlText w:val="o"/>
      <w:lvlJc w:val="left"/>
      <w:pPr>
        <w:ind w:left="1440" w:hanging="360"/>
      </w:pPr>
      <w:rPr>
        <w:rFonts w:ascii="Courier New" w:hAnsi="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hint="default"/>
      </w:rPr>
    </w:lvl>
    <w:lvl w:ilvl="8" w:tplc="04090005" w:tentative="1">
      <w:start w:val="1"/>
      <w:numFmt w:val="bullet"/>
      <w:lvlText w:val=""/>
      <w:lvlJc w:val="left"/>
      <w:pPr>
        <w:ind w:left="6480" w:hanging="360"/>
      </w:pPr>
      <w:rPr>
        <w:rFonts w:ascii="Wingdings" w:hAnsi="Wingdings" w:hint="default"/>
      </w:rPr>
    </w:lvl>
  </w:abstractNum>
  <w:num w:numId="1">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proofState w:spelling="clean"/>
  <w:defaultTabStop w:val="708"/>
  <w:hyphenationZone w:val="425"/>
  <w:characterSpacingControl w:val="doNotCompress"/>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1D2C42"/>
    <w:rsid w:val="001D2C42"/>
    <w:rsid w:val="00AC0AF4"/>
  </w:rsids>
  <m:mathPr>
    <m:mathFont m:val="Cambria Math"/>
    <m:brkBin m:val="before"/>
    <m:brkBinSub m:val="--"/>
    <m:smallFrac m:val="0"/>
    <m:dispDef/>
    <m:lMargin m:val="0"/>
    <m:rMargin m:val="0"/>
    <m:defJc m:val="centerGroup"/>
    <m:wrapIndent m:val="1440"/>
    <m:intLim m:val="subSup"/>
    <m:naryLim m:val="undOvr"/>
  </m:mathPr>
  <w:themeFontLang w:val="nl-NL"/>
  <w:clrSchemeMapping w:bg1="light1" w:t1="dark1" w:bg2="light2" w:t2="dark2" w:accent1="accent1" w:accent2="accent2" w:accent3="accent3" w:accent4="accent4" w:accent5="accent5" w:accent6="accent6" w:hyperlink="hyperlink" w:followedHyperlink="followedHyperlink"/>
  <w:shapeDefaults>
    <o:shapedefaults v:ext="edit" spidmax="1026"/>
    <o:shapelayout v:ext="edit">
      <o:idmap v:ext="edit" data="1"/>
    </o:shapelayout>
  </w:shapeDefaults>
  <w:decimalSymbol w:val=","/>
  <w:listSeparator w:val=";"/>
  <w15:chartTrackingRefBased/>
  <w15:docId w15:val="{226CFA38-8DDC-4C7A-9777-A251F3862003}"/>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Theme="minorHAnsi" w:eastAsiaTheme="minorHAnsi" w:hAnsiTheme="minorHAnsi" w:cstheme="minorBidi"/>
        <w:sz w:val="22"/>
        <w:szCs w:val="22"/>
        <w:lang w:val="nl-NL" w:eastAsia="en-US" w:bidi="ar-SA"/>
      </w:rPr>
    </w:rPrDefault>
    <w:pPrDefault>
      <w:pPr>
        <w:spacing w:after="160" w:line="259" w:lineRule="auto"/>
      </w:pPr>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Standaard">
    <w:name w:val="Normal"/>
    <w:qFormat/>
    <w:rsid w:val="001D2C42"/>
    <w:pPr>
      <w:spacing w:after="0" w:line="276" w:lineRule="auto"/>
    </w:pPr>
    <w:rPr>
      <w:rFonts w:ascii="Arial" w:eastAsia="Arial" w:hAnsi="Arial" w:cs="Arial"/>
      <w:lang w:eastAsia="nl-NL"/>
    </w:rPr>
  </w:style>
  <w:style w:type="character" w:default="1" w:styleId="Standaardalinea-lettertype">
    <w:name w:val="Default Paragraph Font"/>
    <w:uiPriority w:val="1"/>
    <w:semiHidden/>
    <w:unhideWhenUsed/>
  </w:style>
  <w:style w:type="table" w:default="1" w:styleId="Standaardtabel">
    <w:name w:val="Normal Table"/>
    <w:uiPriority w:val="99"/>
    <w:semiHidden/>
    <w:unhideWhenUsed/>
    <w:tblPr>
      <w:tblInd w:w="0" w:type="dxa"/>
      <w:tblCellMar>
        <w:top w:w="0" w:type="dxa"/>
        <w:left w:w="108" w:type="dxa"/>
        <w:bottom w:w="0" w:type="dxa"/>
        <w:right w:w="108" w:type="dxa"/>
      </w:tblCellMar>
    </w:tblPr>
  </w:style>
  <w:style w:type="numbering" w:default="1" w:styleId="Geenlijst">
    <w:name w:val="No List"/>
    <w:uiPriority w:val="99"/>
    <w:semiHidden/>
    <w:unhideWhenUsed/>
  </w:style>
  <w:style w:type="paragraph" w:customStyle="1" w:styleId="Standaard1">
    <w:name w:val="Standaard1"/>
    <w:rsid w:val="001D2C42"/>
    <w:pPr>
      <w:spacing w:after="0" w:line="276" w:lineRule="auto"/>
    </w:pPr>
    <w:rPr>
      <w:rFonts w:ascii="Arial" w:eastAsia="Arial" w:hAnsi="Arial" w:cs="Arial"/>
      <w:lang w:eastAsia="nl-NL"/>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optimizeForBrowser/>
  <w:allowPNG/>
</w:webSettings>
</file>

<file path=word/_rels/document.xml.rels><?xml version="1.0" encoding="UTF-8" standalone="yes"?>
<Relationships xmlns="http://schemas.openxmlformats.org/package/2006/relationships"><Relationship Id="rId3" Type="http://schemas.openxmlformats.org/officeDocument/2006/relationships/settings" Target="settings.xml"/><Relationship Id="rId2" Type="http://schemas.openxmlformats.org/officeDocument/2006/relationships/styles" Target="styles.xml"/><Relationship Id="rId1" Type="http://schemas.openxmlformats.org/officeDocument/2006/relationships/numbering" Target="numbering.xml"/><Relationship Id="rId6" Type="http://schemas.openxmlformats.org/officeDocument/2006/relationships/theme" Target="theme/theme1.xml"/><Relationship Id="rId5" Type="http://schemas.openxmlformats.org/officeDocument/2006/relationships/fontTable" Target="fontTable.xml"/><Relationship Id="rId4" Type="http://schemas.openxmlformats.org/officeDocument/2006/relationships/webSettings" Target="webSettings.xml"/></Relationships>
</file>

<file path=word/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Normal.dotm</Template>
  <TotalTime>1</TotalTime>
  <Pages>1</Pages>
  <Words>164</Words>
  <Characters>903</Characters>
  <Application>Microsoft Office Word</Application>
  <DocSecurity>0</DocSecurity>
  <Lines>7</Lines>
  <Paragraphs>2</Paragraphs>
  <ScaleCrop>false</ScaleCrop>
  <HeadingPairs>
    <vt:vector size="2" baseType="variant">
      <vt:variant>
        <vt:lpstr>Titel</vt:lpstr>
      </vt:variant>
      <vt:variant>
        <vt:i4>1</vt:i4>
      </vt:variant>
    </vt:vector>
  </HeadingPairs>
  <TitlesOfParts>
    <vt:vector size="1" baseType="lpstr">
      <vt:lpstr/>
    </vt:vector>
  </TitlesOfParts>
  <Company/>
  <LinksUpToDate>false</LinksUpToDate>
  <CharactersWithSpaces>1065</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Ine Raangs</dc:creator>
  <cp:keywords/>
  <dc:description/>
  <cp:lastModifiedBy>Ine Raangs</cp:lastModifiedBy>
  <cp:revision>1</cp:revision>
  <dcterms:created xsi:type="dcterms:W3CDTF">2019-01-14T15:51:00Z</dcterms:created>
  <dcterms:modified xsi:type="dcterms:W3CDTF">2019-01-14T15:52:00Z</dcterms:modified>
</cp:coreProperties>
</file>