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7" r:id="rId7"/>
    <p:sldId id="263" r:id="rId8"/>
    <p:sldId id="262" r:id="rId9"/>
    <p:sldId id="261" r:id="rId10"/>
    <p:sldId id="268" r:id="rId11"/>
    <p:sldId id="265" r:id="rId12"/>
    <p:sldId id="264" r:id="rId13"/>
    <p:sldId id="272" r:id="rId14"/>
    <p:sldId id="266" r:id="rId15"/>
    <p:sldId id="269" r:id="rId16"/>
    <p:sldId id="270" r:id="rId17"/>
    <p:sldId id="271" r:id="rId18"/>
  </p:sldIdLst>
  <p:sldSz cx="12192000" cy="6858000"/>
  <p:notesSz cx="7023100" cy="93091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19" autoAdjust="0"/>
    <p:restoredTop sz="94660"/>
  </p:normalViewPr>
  <p:slideViewPr>
    <p:cSldViewPr snapToGrid="0">
      <p:cViewPr varScale="1">
        <p:scale>
          <a:sx n="63" d="100"/>
          <a:sy n="63" d="100"/>
        </p:scale>
        <p:origin x="8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nl-NL"/>
              <a:t>Klik om de stijl te bewerken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7" name="Date Placeholder 6"/>
          <p:cNvSpPr>
            <a:spLocks noGrp="1"/>
          </p:cNvSpPr>
          <p:nvPr>
            <p:ph type="dt" sz="half" idx="10"/>
          </p:nvPr>
        </p:nvSpPr>
        <p:spPr/>
        <p:txBody>
          <a:bodyPr/>
          <a:lstStyle/>
          <a:p>
            <a:fld id="{9F84E8BE-32F0-4B65-842F-06C67882F52A}" type="datetimeFigureOut">
              <a:rPr lang="nl-NL" smtClean="0"/>
              <a:t>22-1-2019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101587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F84E8BE-32F0-4B65-842F-06C67882F52A}" type="datetimeFigureOut">
              <a:rPr lang="nl-NL" smtClean="0"/>
              <a:t>22-1-2019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878858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nl-NL"/>
              <a:t>Klik om de stijl te bewerken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F84E8BE-32F0-4B65-842F-06C67882F52A}" type="datetimeFigureOut">
              <a:rPr lang="nl-NL" smtClean="0"/>
              <a:t>22-1-2019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275448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nl-NL"/>
              <a:t>Klik om de stijl te bewerken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F84E8BE-32F0-4B65-842F-06C67882F52A}" type="datetimeFigureOut">
              <a:rPr lang="nl-NL" smtClean="0"/>
              <a:t>22-1-2019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AC9CD85-F1EB-4C1F-B8EA-0586550FFAFA}" type="slidenum">
              <a:rPr lang="nl-NL" smtClean="0"/>
              <a:t>‹nr.›</a:t>
            </a:fld>
            <a:endParaRPr lang="nl-NL"/>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6629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nl-NL"/>
              <a:t>Klik om de stijl te bewerken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F84E8BE-32F0-4B65-842F-06C67882F52A}" type="datetimeFigureOut">
              <a:rPr lang="nl-NL" smtClean="0"/>
              <a:t>22-1-2019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2043265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nl-NL"/>
              <a:t>Klik om de stijl te bewerken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nl-NL"/>
              <a:t>Tekststijl van het model bewerken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nl-NL"/>
              <a:t>Tekststijl van het model bewerken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9F84E8BE-32F0-4B65-842F-06C67882F52A}" type="datetimeFigureOut">
              <a:rPr lang="nl-NL" smtClean="0"/>
              <a:t>22-1-2019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2343698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nl-NL"/>
              <a:t>Klik om de stijl te bewerken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9F84E8BE-32F0-4B65-842F-06C67882F52A}" type="datetimeFigureOut">
              <a:rPr lang="nl-NL" smtClean="0"/>
              <a:t>22-1-2019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2080195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F84E8BE-32F0-4B65-842F-06C67882F52A}" type="datetimeFigureOut">
              <a:rPr lang="nl-NL" smtClean="0"/>
              <a:t>22-1-2019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2139202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F84E8BE-32F0-4B65-842F-06C67882F52A}" type="datetimeFigureOut">
              <a:rPr lang="nl-NL" smtClean="0"/>
              <a:t>22-1-2019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95180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F84E8BE-32F0-4B65-842F-06C67882F52A}" type="datetimeFigureOut">
              <a:rPr lang="nl-NL" smtClean="0"/>
              <a:t>22-1-2019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4144346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nl-NL"/>
              <a:t>Klik om de stijl te bewerken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9F84E8BE-32F0-4B65-842F-06C67882F52A}" type="datetimeFigureOut">
              <a:rPr lang="nl-NL" smtClean="0"/>
              <a:t>22-1-2019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3962741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F84E8BE-32F0-4B65-842F-06C67882F52A}" type="datetimeFigureOut">
              <a:rPr lang="nl-NL" smtClean="0"/>
              <a:t>22-1-2019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35701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de stijl te bewerken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20000" y="2505075"/>
            <a:ext cx="5025216"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nl-NL"/>
              <a:t>Tekststijl van het model bewerken</a:t>
            </a:r>
          </a:p>
        </p:txBody>
      </p:sp>
      <p:sp>
        <p:nvSpPr>
          <p:cNvPr id="6" name="Content Placeholder 5"/>
          <p:cNvSpPr>
            <a:spLocks noGrp="1"/>
          </p:cNvSpPr>
          <p:nvPr>
            <p:ph sz="quarter" idx="4"/>
          </p:nvPr>
        </p:nvSpPr>
        <p:spPr>
          <a:xfrm>
            <a:off x="6319840" y="2505075"/>
            <a:ext cx="503554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F84E8BE-32F0-4B65-842F-06C67882F52A}" type="datetimeFigureOut">
              <a:rPr lang="nl-NL" smtClean="0"/>
              <a:t>22-1-2019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895484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9F84E8BE-32F0-4B65-842F-06C67882F52A}" type="datetimeFigureOut">
              <a:rPr lang="nl-NL" smtClean="0"/>
              <a:t>22-1-2019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239364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4E8BE-32F0-4B65-842F-06C67882F52A}" type="datetimeFigureOut">
              <a:rPr lang="nl-NL" smtClean="0"/>
              <a:t>22-1-2019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2813096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F84E8BE-32F0-4B65-842F-06C67882F52A}" type="datetimeFigureOut">
              <a:rPr lang="nl-NL" smtClean="0"/>
              <a:t>22-1-2019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369192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F84E8BE-32F0-4B65-842F-06C67882F52A}" type="datetimeFigureOut">
              <a:rPr lang="nl-NL" smtClean="0"/>
              <a:t>22-1-2019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AC9CD85-F1EB-4C1F-B8EA-0586550FFAFA}" type="slidenum">
              <a:rPr lang="nl-NL" smtClean="0"/>
              <a:t>‹nr.›</a:t>
            </a:fld>
            <a:endParaRPr lang="nl-NL"/>
          </a:p>
        </p:txBody>
      </p:sp>
    </p:spTree>
    <p:extLst>
      <p:ext uri="{BB962C8B-B14F-4D97-AF65-F5344CB8AC3E}">
        <p14:creationId xmlns:p14="http://schemas.microsoft.com/office/powerpoint/2010/main" val="2465557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9F84E8BE-32F0-4B65-842F-06C67882F52A}" type="datetimeFigureOut">
              <a:rPr lang="nl-NL" smtClean="0"/>
              <a:t>22-1-2019</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8AC9CD85-F1EB-4C1F-B8EA-0586550FFAFA}" type="slidenum">
              <a:rPr lang="nl-NL" smtClean="0"/>
              <a:t>‹nr.›</a:t>
            </a:fld>
            <a:endParaRPr lang="nl-NL"/>
          </a:p>
        </p:txBody>
      </p:sp>
    </p:spTree>
    <p:extLst>
      <p:ext uri="{BB962C8B-B14F-4D97-AF65-F5344CB8AC3E}">
        <p14:creationId xmlns:p14="http://schemas.microsoft.com/office/powerpoint/2010/main" val="29260237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nos.nl/l/225250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vpro.nl/programmas/de-volmaakte-mens/kijk/afleveringen/aflevering-5.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latin typeface="Calibri" panose="020F0502020204030204" pitchFamily="34" charset="0"/>
                <a:cs typeface="Calibri" panose="020F0502020204030204" pitchFamily="34" charset="0"/>
              </a:rPr>
              <a:t>Techniekfilosofie</a:t>
            </a:r>
          </a:p>
        </p:txBody>
      </p:sp>
      <p:sp>
        <p:nvSpPr>
          <p:cNvPr id="3" name="Ondertitel 2"/>
          <p:cNvSpPr>
            <a:spLocks noGrp="1"/>
          </p:cNvSpPr>
          <p:nvPr>
            <p:ph type="subTitle" idx="1"/>
          </p:nvPr>
        </p:nvSpPr>
        <p:spPr/>
        <p:txBody>
          <a:bodyPr/>
          <a:lstStyle/>
          <a:p>
            <a:r>
              <a:rPr lang="nl-NL" dirty="0">
                <a:latin typeface="Calibri" panose="020F0502020204030204" pitchFamily="34" charset="0"/>
                <a:cs typeface="Calibri" panose="020F0502020204030204" pitchFamily="34" charset="0"/>
              </a:rPr>
              <a:t>Mens vs. Machine: wat is intentionaliteit? </a:t>
            </a:r>
          </a:p>
        </p:txBody>
      </p:sp>
    </p:spTree>
    <p:extLst>
      <p:ext uri="{BB962C8B-B14F-4D97-AF65-F5344CB8AC3E}">
        <p14:creationId xmlns:p14="http://schemas.microsoft.com/office/powerpoint/2010/main" val="1534813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Intentionaliteit</a:t>
            </a:r>
          </a:p>
        </p:txBody>
      </p:sp>
      <p:sp>
        <p:nvSpPr>
          <p:cNvPr id="3" name="Tijdelijke aanduiding voor inhoud 2"/>
          <p:cNvSpPr>
            <a:spLocks noGrp="1"/>
          </p:cNvSpPr>
          <p:nvPr>
            <p:ph idx="1"/>
          </p:nvPr>
        </p:nvSpPr>
        <p:spPr/>
        <p:txBody>
          <a:bodyPr>
            <a:normAutofit fontScale="92500" lnSpcReduction="10000"/>
          </a:bodyPr>
          <a:lstStyle/>
          <a:p>
            <a:pPr marL="0" indent="0">
              <a:spcAft>
                <a:spcPts val="600"/>
              </a:spcAft>
              <a:buNone/>
            </a:pPr>
            <a:r>
              <a:rPr lang="nl-NL" b="1" dirty="0">
                <a:latin typeface="Calibri" panose="020F0502020204030204" pitchFamily="34" charset="0"/>
                <a:cs typeface="Calibri" panose="020F0502020204030204" pitchFamily="34" charset="0"/>
              </a:rPr>
              <a:t>Intentionaliteit – De Turing-Test</a:t>
            </a:r>
          </a:p>
          <a:p>
            <a:pPr marL="0" indent="0">
              <a:spcBef>
                <a:spcPts val="0"/>
              </a:spcBef>
              <a:buNone/>
            </a:pPr>
            <a:endParaRPr lang="nl-NL" sz="1200" i="1" dirty="0">
              <a:latin typeface="Calibri" panose="020F0502020204030204" pitchFamily="34" charset="0"/>
              <a:cs typeface="Calibri" panose="020F0502020204030204" pitchFamily="34" charset="0"/>
            </a:endParaRPr>
          </a:p>
          <a:p>
            <a:pPr marL="0" lvl="0" indent="0">
              <a:lnSpc>
                <a:spcPct val="100000"/>
              </a:lnSpc>
              <a:spcBef>
                <a:spcPts val="600"/>
              </a:spcBef>
              <a:buNone/>
            </a:pPr>
            <a:r>
              <a:rPr lang="nl-NL" sz="2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alibri" panose="020F0502020204030204" pitchFamily="34" charset="0"/>
                <a:cs typeface="Calibri" panose="020F0502020204030204" pitchFamily="34" charset="0"/>
              </a:rPr>
              <a:t>Grondlegger van sterke KI: Alan Turing (1912-1954; enigma; </a:t>
            </a:r>
            <a:r>
              <a:rPr lang="nl-NL" sz="2600" i="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alibri" panose="020F0502020204030204" pitchFamily="34" charset="0"/>
                <a:cs typeface="Calibri" panose="020F0502020204030204" pitchFamily="34" charset="0"/>
              </a:rPr>
              <a:t>The </a:t>
            </a:r>
            <a:r>
              <a:rPr lang="nl-NL" sz="2600" i="1"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alibri" panose="020F0502020204030204" pitchFamily="34" charset="0"/>
                <a:cs typeface="Calibri" panose="020F0502020204030204" pitchFamily="34" charset="0"/>
              </a:rPr>
              <a:t>imitation</a:t>
            </a:r>
            <a:r>
              <a:rPr lang="nl-NL" sz="2600" i="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alibri" panose="020F0502020204030204" pitchFamily="34" charset="0"/>
                <a:cs typeface="Calibri" panose="020F0502020204030204" pitchFamily="34" charset="0"/>
              </a:rPr>
              <a:t> game</a:t>
            </a:r>
            <a:r>
              <a:rPr lang="nl-NL" sz="2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alibri" panose="020F0502020204030204" pitchFamily="34" charset="0"/>
                <a:cs typeface="Calibri" panose="020F0502020204030204" pitchFamily="34" charset="0"/>
              </a:rPr>
              <a:t>)</a:t>
            </a:r>
          </a:p>
          <a:p>
            <a:pPr marL="0" lvl="0" indent="0">
              <a:lnSpc>
                <a:spcPct val="100000"/>
              </a:lnSpc>
              <a:spcBef>
                <a:spcPts val="0"/>
              </a:spcBef>
              <a:buNone/>
            </a:pPr>
            <a:endParaRPr lang="nl-NL" sz="13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alibri" panose="020F0502020204030204" pitchFamily="34" charset="0"/>
              <a:cs typeface="Calibri" panose="020F0502020204030204" pitchFamily="34" charset="0"/>
            </a:endParaRPr>
          </a:p>
          <a:p>
            <a:pPr marL="0" lvl="0" indent="0">
              <a:lnSpc>
                <a:spcPct val="100000"/>
              </a:lnSpc>
              <a:spcBef>
                <a:spcPts val="600"/>
              </a:spcBef>
              <a:buNone/>
            </a:pPr>
            <a:r>
              <a:rPr lang="nl-NL" sz="2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alibri" panose="020F0502020204030204" pitchFamily="34" charset="0"/>
                <a:cs typeface="Calibri" panose="020F0502020204030204" pitchFamily="34" charset="0"/>
              </a:rPr>
              <a:t>De </a:t>
            </a:r>
            <a:r>
              <a:rPr lang="nl-NL" sz="2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alibri" panose="020F0502020204030204" pitchFamily="34" charset="0"/>
                <a:cs typeface="Calibri" panose="020F0502020204030204" pitchFamily="34" charset="0"/>
              </a:rPr>
              <a:t>Turing-Test</a:t>
            </a:r>
            <a:r>
              <a:rPr lang="nl-NL" sz="2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alibri" panose="020F0502020204030204" pitchFamily="34" charset="0"/>
                <a:cs typeface="Calibri" panose="020F0502020204030204" pitchFamily="34" charset="0"/>
              </a:rPr>
              <a:t> als antwoord op de vraag "Kunnen computers denken?“</a:t>
            </a:r>
          </a:p>
          <a:p>
            <a:pPr marL="0" lvl="0" indent="0">
              <a:lnSpc>
                <a:spcPct val="100000"/>
              </a:lnSpc>
              <a:spcBef>
                <a:spcPts val="600"/>
              </a:spcBef>
              <a:buNone/>
            </a:pPr>
            <a:endParaRPr lang="nl-NL" sz="1300" i="1" dirty="0">
              <a:latin typeface="Calibri" panose="020F0502020204030204" pitchFamily="34" charset="0"/>
              <a:cs typeface="Calibri" panose="020F0502020204030204" pitchFamily="34" charset="0"/>
            </a:endParaRPr>
          </a:p>
          <a:p>
            <a:pPr marL="0" indent="0">
              <a:spcBef>
                <a:spcPts val="0"/>
              </a:spcBef>
              <a:buNone/>
            </a:pPr>
            <a:r>
              <a:rPr lang="nl-NL" sz="2400" b="1" dirty="0">
                <a:latin typeface="Calibri" panose="020F0502020204030204" pitchFamily="34" charset="0"/>
                <a:cs typeface="Calibri" panose="020F0502020204030204" pitchFamily="34" charset="0"/>
              </a:rPr>
              <a:t>Turing-Test</a:t>
            </a:r>
          </a:p>
          <a:p>
            <a:pPr marL="0" indent="0">
              <a:spcBef>
                <a:spcPts val="0"/>
              </a:spcBef>
              <a:buNone/>
            </a:pPr>
            <a:r>
              <a:rPr lang="nl-NL" sz="2400" dirty="0">
                <a:latin typeface="Calibri" panose="020F0502020204030204" pitchFamily="34" charset="0"/>
                <a:cs typeface="Calibri" panose="020F0502020204030204" pitchFamily="34" charset="0"/>
              </a:rPr>
              <a:t>Er is een computer geplaatst in een afzonderlijke kamer, naast een andere kamer waarin zich een menselijk persoon bevindt. </a:t>
            </a:r>
          </a:p>
          <a:p>
            <a:pPr marL="0" indent="0">
              <a:spcBef>
                <a:spcPts val="0"/>
              </a:spcBef>
              <a:buNone/>
            </a:pPr>
            <a:r>
              <a:rPr lang="nl-NL" sz="2400" dirty="0">
                <a:latin typeface="Calibri" panose="020F0502020204030204" pitchFamily="34" charset="0"/>
                <a:cs typeface="Calibri" panose="020F0502020204030204" pitchFamily="34" charset="0"/>
              </a:rPr>
              <a:t>De beide personen worden afgezonderd van een derde persoon die aan beide dezelfde vragen stelt (over alles waar een mens maar over zou </a:t>
            </a:r>
            <a:r>
              <a:rPr lang="nl-NL" sz="2400">
                <a:latin typeface="Calibri" panose="020F0502020204030204" pitchFamily="34" charset="0"/>
                <a:cs typeface="Calibri" panose="020F0502020204030204" pitchFamily="34" charset="0"/>
              </a:rPr>
              <a:t>willen praten). </a:t>
            </a:r>
            <a:endParaRPr lang="nl-NL" sz="2400" dirty="0">
              <a:latin typeface="Calibri" panose="020F0502020204030204" pitchFamily="34" charset="0"/>
              <a:cs typeface="Calibri" panose="020F0502020204030204" pitchFamily="34" charset="0"/>
            </a:endParaRPr>
          </a:p>
          <a:p>
            <a:pPr marL="0" indent="0">
              <a:spcBef>
                <a:spcPts val="0"/>
              </a:spcBef>
              <a:buNone/>
            </a:pPr>
            <a:r>
              <a:rPr lang="nl-NL" sz="2400" i="1" dirty="0">
                <a:latin typeface="Calibri" panose="020F0502020204030204" pitchFamily="34" charset="0"/>
                <a:cs typeface="Calibri" panose="020F0502020204030204" pitchFamily="34" charset="0"/>
              </a:rPr>
              <a:t>Als</a:t>
            </a:r>
            <a:r>
              <a:rPr lang="nl-NL" sz="2400" dirty="0">
                <a:latin typeface="Calibri" panose="020F0502020204030204" pitchFamily="34" charset="0"/>
                <a:cs typeface="Calibri" panose="020F0502020204030204" pitchFamily="34" charset="0"/>
              </a:rPr>
              <a:t> voor de derde persoon de antwoorden van de computer </a:t>
            </a:r>
            <a:r>
              <a:rPr lang="nl-NL" sz="2400" i="1" dirty="0">
                <a:latin typeface="Calibri" panose="020F0502020204030204" pitchFamily="34" charset="0"/>
                <a:cs typeface="Calibri" panose="020F0502020204030204" pitchFamily="34" charset="0"/>
              </a:rPr>
              <a:t>niet</a:t>
            </a:r>
            <a:r>
              <a:rPr lang="nl-NL" sz="2400" dirty="0">
                <a:latin typeface="Calibri" panose="020F0502020204030204" pitchFamily="34" charset="0"/>
                <a:cs typeface="Calibri" panose="020F0502020204030204" pitchFamily="34" charset="0"/>
              </a:rPr>
              <a:t> onderscheidbaar zijn van de antwoorden van de menselijke persoon, </a:t>
            </a:r>
            <a:r>
              <a:rPr lang="nl-NL" sz="2400" i="1" dirty="0">
                <a:latin typeface="Calibri" panose="020F0502020204030204" pitchFamily="34" charset="0"/>
                <a:cs typeface="Calibri" panose="020F0502020204030204" pitchFamily="34" charset="0"/>
              </a:rPr>
              <a:t>dan</a:t>
            </a:r>
            <a:r>
              <a:rPr lang="nl-NL" sz="2400" dirty="0">
                <a:latin typeface="Calibri" panose="020F0502020204030204" pitchFamily="34" charset="0"/>
                <a:cs typeface="Calibri" panose="020F0502020204030204" pitchFamily="34" charset="0"/>
              </a:rPr>
              <a:t> wijst dit er volgens Turing op dat de computer </a:t>
            </a:r>
            <a:r>
              <a:rPr lang="nl-NL" sz="2400" i="1" dirty="0">
                <a:latin typeface="Calibri" panose="020F0502020204030204" pitchFamily="34" charset="0"/>
                <a:cs typeface="Calibri" panose="020F0502020204030204" pitchFamily="34" charset="0"/>
              </a:rPr>
              <a:t>kan</a:t>
            </a:r>
            <a:r>
              <a:rPr lang="nl-NL" sz="2400" dirty="0">
                <a:latin typeface="Calibri" panose="020F0502020204030204" pitchFamily="34" charset="0"/>
                <a:cs typeface="Calibri" panose="020F0502020204030204" pitchFamily="34" charset="0"/>
              </a:rPr>
              <a:t> denken</a:t>
            </a:r>
            <a:r>
              <a:rPr lang="nl-NL" sz="2400" i="1" dirty="0">
                <a:latin typeface="Calibri" panose="020F0502020204030204" pitchFamily="34" charset="0"/>
                <a:cs typeface="Calibri" panose="020F0502020204030204" pitchFamily="34" charset="0"/>
              </a:rPr>
              <a:t> aangezien</a:t>
            </a:r>
            <a:r>
              <a:rPr lang="nl-NL" sz="2400" dirty="0">
                <a:latin typeface="Calibri" panose="020F0502020204030204" pitchFamily="34" charset="0"/>
                <a:cs typeface="Calibri" panose="020F0502020204030204" pitchFamily="34" charset="0"/>
              </a:rPr>
              <a:t> hij gedrag heeft laten zien dat wij ‘denken’ noemen. </a:t>
            </a:r>
            <a:endParaRPr lang="nl-NL"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294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Intentionaliteit</a:t>
            </a:r>
          </a:p>
        </p:txBody>
      </p:sp>
      <p:sp>
        <p:nvSpPr>
          <p:cNvPr id="3" name="Tijdelijke aanduiding voor inhoud 2"/>
          <p:cNvSpPr>
            <a:spLocks noGrp="1"/>
          </p:cNvSpPr>
          <p:nvPr>
            <p:ph idx="1"/>
          </p:nvPr>
        </p:nvSpPr>
        <p:spPr/>
        <p:txBody>
          <a:bodyPr>
            <a:normAutofit/>
          </a:bodyPr>
          <a:lstStyle/>
          <a:p>
            <a:pPr marL="0" indent="0">
              <a:spcAft>
                <a:spcPts val="600"/>
              </a:spcAft>
              <a:buNone/>
            </a:pPr>
            <a:r>
              <a:rPr lang="nl-NL" b="1" dirty="0">
                <a:latin typeface="Calibri" panose="020F0502020204030204" pitchFamily="34" charset="0"/>
                <a:cs typeface="Calibri" panose="020F0502020204030204" pitchFamily="34" charset="0"/>
              </a:rPr>
              <a:t>Intentionaliteit – Kritiek op de Turing-Test</a:t>
            </a:r>
          </a:p>
          <a:p>
            <a:pPr marL="0" indent="0">
              <a:spcBef>
                <a:spcPts val="0"/>
              </a:spcBef>
              <a:buNone/>
            </a:pPr>
            <a:endParaRPr lang="nl-NL" sz="1200" i="1" dirty="0">
              <a:latin typeface="Calibri" panose="020F0502020204030204" pitchFamily="34" charset="0"/>
              <a:cs typeface="Calibri" panose="020F0502020204030204" pitchFamily="34" charset="0"/>
            </a:endParaRPr>
          </a:p>
          <a:p>
            <a:pPr marL="0" indent="0">
              <a:spcBef>
                <a:spcPts val="600"/>
              </a:spcBef>
              <a:buNone/>
            </a:pPr>
            <a:r>
              <a:rPr lang="nl-NL" sz="2400" b="1" i="1" dirty="0">
                <a:latin typeface="Calibri" panose="020F0502020204030204" pitchFamily="34" charset="0"/>
                <a:cs typeface="Calibri" panose="020F0502020204030204" pitchFamily="34" charset="0"/>
              </a:rPr>
              <a:t>De Turing-test</a:t>
            </a:r>
          </a:p>
          <a:p>
            <a:pPr marL="0" indent="0">
              <a:spcBef>
                <a:spcPts val="600"/>
              </a:spcBef>
              <a:buNone/>
            </a:pPr>
            <a:r>
              <a:rPr lang="nl-NL" sz="2400" dirty="0">
                <a:latin typeface="Calibri" panose="020F0502020204030204" pitchFamily="34" charset="0"/>
                <a:cs typeface="Calibri" panose="020F0502020204030204" pitchFamily="34" charset="0"/>
              </a:rPr>
              <a:t>De Turing-test heeft veel kritieken gekregen; de bekendste is van John </a:t>
            </a:r>
            <a:r>
              <a:rPr lang="nl-NL" sz="2400" dirty="0" err="1">
                <a:latin typeface="Calibri" panose="020F0502020204030204" pitchFamily="34" charset="0"/>
                <a:cs typeface="Calibri" panose="020F0502020204030204" pitchFamily="34" charset="0"/>
              </a:rPr>
              <a:t>Searle</a:t>
            </a:r>
            <a:r>
              <a:rPr lang="nl-NL" sz="2400" dirty="0">
                <a:latin typeface="Calibri" panose="020F0502020204030204" pitchFamily="34" charset="0"/>
                <a:cs typeface="Calibri" panose="020F0502020204030204" pitchFamily="34" charset="0"/>
              </a:rPr>
              <a:t>:</a:t>
            </a:r>
          </a:p>
          <a:p>
            <a:pPr marL="0" indent="0">
              <a:spcBef>
                <a:spcPts val="600"/>
              </a:spcBef>
              <a:buNone/>
            </a:pPr>
            <a:r>
              <a:rPr lang="nl-NL" sz="2400" dirty="0">
                <a:latin typeface="Calibri" panose="020F0502020204030204" pitchFamily="34" charset="0"/>
                <a:cs typeface="Calibri" panose="020F0502020204030204" pitchFamily="34" charset="0"/>
              </a:rPr>
              <a:t>het </a:t>
            </a:r>
            <a:r>
              <a:rPr lang="nl-NL" sz="2400" b="1" dirty="0">
                <a:latin typeface="Calibri" panose="020F0502020204030204" pitchFamily="34" charset="0"/>
                <a:cs typeface="Calibri" panose="020F0502020204030204" pitchFamily="34" charset="0"/>
              </a:rPr>
              <a:t>Chinese kamer </a:t>
            </a:r>
            <a:r>
              <a:rPr lang="nl-NL" sz="2400" dirty="0">
                <a:latin typeface="Calibri" panose="020F0502020204030204" pitchFamily="34" charset="0"/>
                <a:cs typeface="Calibri" panose="020F0502020204030204" pitchFamily="34" charset="0"/>
              </a:rPr>
              <a:t>gedachte-experiment van John </a:t>
            </a:r>
            <a:r>
              <a:rPr lang="nl-NL" sz="2400" dirty="0" err="1">
                <a:latin typeface="Calibri" panose="020F0502020204030204" pitchFamily="34" charset="0"/>
                <a:cs typeface="Calibri" panose="020F0502020204030204" pitchFamily="34" charset="0"/>
              </a:rPr>
              <a:t>Searle</a:t>
            </a:r>
            <a:r>
              <a:rPr lang="nl-NL" sz="2400" dirty="0">
                <a:latin typeface="Calibri" panose="020F0502020204030204" pitchFamily="34" charset="0"/>
                <a:cs typeface="Calibri" panose="020F0502020204030204" pitchFamily="34" charset="0"/>
              </a:rPr>
              <a:t>.</a:t>
            </a:r>
          </a:p>
          <a:p>
            <a:pPr marL="457200" lvl="1" indent="0">
              <a:spcBef>
                <a:spcPts val="600"/>
              </a:spcBef>
              <a:buNone/>
            </a:pPr>
            <a:r>
              <a:rPr lang="nl-NL" dirty="0">
                <a:latin typeface="Calibri" panose="020F0502020204030204" pitchFamily="34" charset="0"/>
                <a:cs typeface="Calibri" panose="020F0502020204030204" pitchFamily="34" charset="0"/>
              </a:rPr>
              <a:t>Het experiment probeert aan te tonen dat </a:t>
            </a:r>
            <a:r>
              <a:rPr lang="nl-NL" b="1" i="1" dirty="0">
                <a:latin typeface="Calibri" panose="020F0502020204030204" pitchFamily="34" charset="0"/>
                <a:cs typeface="Calibri" panose="020F0502020204030204" pitchFamily="34" charset="0"/>
              </a:rPr>
              <a:t>als</a:t>
            </a:r>
            <a:r>
              <a:rPr lang="nl-NL" dirty="0">
                <a:latin typeface="Calibri" panose="020F0502020204030204" pitchFamily="34" charset="0"/>
                <a:cs typeface="Calibri" panose="020F0502020204030204" pitchFamily="34" charset="0"/>
              </a:rPr>
              <a:t> een computer zich precies zou </a:t>
            </a:r>
            <a:r>
              <a:rPr lang="nl-NL" i="1" dirty="0">
                <a:latin typeface="Calibri" panose="020F0502020204030204" pitchFamily="34" charset="0"/>
                <a:cs typeface="Calibri" panose="020F0502020204030204" pitchFamily="34" charset="0"/>
              </a:rPr>
              <a:t>gedragen</a:t>
            </a:r>
            <a:r>
              <a:rPr lang="nl-NL" dirty="0">
                <a:latin typeface="Calibri" panose="020F0502020204030204" pitchFamily="34" charset="0"/>
                <a:cs typeface="Calibri" panose="020F0502020204030204" pitchFamily="34" charset="0"/>
              </a:rPr>
              <a:t> als een mens, we </a:t>
            </a:r>
            <a:r>
              <a:rPr lang="nl-NL" b="1" i="1" dirty="0">
                <a:latin typeface="Calibri" panose="020F0502020204030204" pitchFamily="34" charset="0"/>
                <a:cs typeface="Calibri" panose="020F0502020204030204" pitchFamily="34" charset="0"/>
              </a:rPr>
              <a:t>nog</a:t>
            </a:r>
            <a:r>
              <a:rPr lang="nl-NL" dirty="0">
                <a:latin typeface="Calibri" panose="020F0502020204030204" pitchFamily="34" charset="0"/>
                <a:cs typeface="Calibri" panose="020F0502020204030204" pitchFamily="34" charset="0"/>
              </a:rPr>
              <a:t> niet kunnen zeggen dat die computer ook </a:t>
            </a:r>
            <a:r>
              <a:rPr lang="nl-NL" i="1" dirty="0">
                <a:latin typeface="Calibri" panose="020F0502020204030204" pitchFamily="34" charset="0"/>
                <a:cs typeface="Calibri" panose="020F0502020204030204" pitchFamily="34" charset="0"/>
              </a:rPr>
              <a:t>denkt</a:t>
            </a:r>
            <a:r>
              <a:rPr lang="nl-NL" dirty="0">
                <a:latin typeface="Calibri" panose="020F0502020204030204" pitchFamily="34" charset="0"/>
                <a:cs typeface="Calibri" panose="020F0502020204030204" pitchFamily="34" charset="0"/>
              </a:rPr>
              <a:t> als een mens. </a:t>
            </a:r>
          </a:p>
          <a:p>
            <a:pPr marL="457200" lvl="1" indent="0">
              <a:spcBef>
                <a:spcPts val="600"/>
              </a:spcBef>
              <a:buNone/>
            </a:pPr>
            <a:endParaRPr lang="nl-NL" dirty="0">
              <a:latin typeface="Calibri" panose="020F0502020204030204" pitchFamily="34" charset="0"/>
              <a:cs typeface="Calibri" panose="020F0502020204030204" pitchFamily="34" charset="0"/>
            </a:endParaRPr>
          </a:p>
          <a:p>
            <a:pPr marL="457200" lvl="1" indent="0">
              <a:spcBef>
                <a:spcPts val="600"/>
              </a:spcBef>
              <a:buNone/>
            </a:pPr>
            <a:endParaRPr lang="nl-NL" dirty="0">
              <a:latin typeface="Calibri" panose="020F0502020204030204" pitchFamily="34" charset="0"/>
              <a:cs typeface="Calibri" panose="020F0502020204030204" pitchFamily="34" charset="0"/>
            </a:endParaRPr>
          </a:p>
        </p:txBody>
      </p:sp>
      <p:pic>
        <p:nvPicPr>
          <p:cNvPr id="5" name="Afbeelding 4"/>
          <p:cNvPicPr>
            <a:picLocks noChangeAspect="1"/>
          </p:cNvPicPr>
          <p:nvPr/>
        </p:nvPicPr>
        <p:blipFill>
          <a:blip r:embed="rId2"/>
          <a:stretch>
            <a:fillRect/>
          </a:stretch>
        </p:blipFill>
        <p:spPr>
          <a:xfrm>
            <a:off x="8430171" y="4588708"/>
            <a:ext cx="2466975" cy="1847850"/>
          </a:xfrm>
          <a:prstGeom prst="rect">
            <a:avLst/>
          </a:prstGeom>
        </p:spPr>
      </p:pic>
      <p:pic>
        <p:nvPicPr>
          <p:cNvPr id="7" name="Afbeelding 6"/>
          <p:cNvPicPr>
            <a:picLocks noChangeAspect="1"/>
          </p:cNvPicPr>
          <p:nvPr/>
        </p:nvPicPr>
        <p:blipFill>
          <a:blip r:embed="rId3"/>
          <a:stretch>
            <a:fillRect/>
          </a:stretch>
        </p:blipFill>
        <p:spPr>
          <a:xfrm>
            <a:off x="4772025" y="4645858"/>
            <a:ext cx="2647950" cy="1733550"/>
          </a:xfrm>
          <a:prstGeom prst="rect">
            <a:avLst/>
          </a:prstGeom>
        </p:spPr>
      </p:pic>
    </p:spTree>
    <p:extLst>
      <p:ext uri="{BB962C8B-B14F-4D97-AF65-F5344CB8AC3E}">
        <p14:creationId xmlns:p14="http://schemas.microsoft.com/office/powerpoint/2010/main" val="101893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Intentionaliteit</a:t>
            </a:r>
          </a:p>
        </p:txBody>
      </p:sp>
      <p:sp>
        <p:nvSpPr>
          <p:cNvPr id="3" name="Tijdelijke aanduiding voor inhoud 2"/>
          <p:cNvSpPr>
            <a:spLocks noGrp="1"/>
          </p:cNvSpPr>
          <p:nvPr>
            <p:ph idx="1"/>
          </p:nvPr>
        </p:nvSpPr>
        <p:spPr/>
        <p:txBody>
          <a:bodyPr>
            <a:normAutofit/>
          </a:bodyPr>
          <a:lstStyle/>
          <a:p>
            <a:pPr marL="0" indent="0">
              <a:spcAft>
                <a:spcPts val="600"/>
              </a:spcAft>
              <a:buNone/>
            </a:pPr>
            <a:r>
              <a:rPr lang="nl-NL" b="1" dirty="0">
                <a:latin typeface="Calibri" panose="020F0502020204030204" pitchFamily="34" charset="0"/>
                <a:cs typeface="Calibri" panose="020F0502020204030204" pitchFamily="34" charset="0"/>
              </a:rPr>
              <a:t>Intentionaliteit – De Chinese Kamer</a:t>
            </a:r>
          </a:p>
          <a:p>
            <a:pPr marL="0" indent="0">
              <a:spcBef>
                <a:spcPts val="0"/>
              </a:spcBef>
              <a:buNone/>
            </a:pPr>
            <a:endParaRPr lang="nl-NL" sz="1200" i="1" dirty="0">
              <a:latin typeface="Calibri" panose="020F0502020204030204" pitchFamily="34" charset="0"/>
              <a:cs typeface="Calibri" panose="020F0502020204030204" pitchFamily="34" charset="0"/>
            </a:endParaRPr>
          </a:p>
          <a:p>
            <a:pPr>
              <a:spcBef>
                <a:spcPts val="600"/>
              </a:spcBef>
            </a:pPr>
            <a:r>
              <a:rPr lang="nl-NL" sz="2400" dirty="0">
                <a:latin typeface="Calibri" panose="020F0502020204030204" pitchFamily="34" charset="0"/>
                <a:cs typeface="Calibri" panose="020F0502020204030204" pitchFamily="34" charset="0"/>
              </a:rPr>
              <a:t>Stel dat dit systeem (de Chinese Kamer) slaagt voor de Turing-Test: </a:t>
            </a:r>
          </a:p>
          <a:p>
            <a:pPr marL="457200" lvl="1" indent="0">
              <a:spcBef>
                <a:spcPts val="600"/>
              </a:spcBef>
              <a:spcAft>
                <a:spcPts val="600"/>
              </a:spcAft>
              <a:buNone/>
            </a:pPr>
            <a:r>
              <a:rPr lang="nl-NL" sz="2000" dirty="0">
                <a:latin typeface="Calibri" panose="020F0502020204030204" pitchFamily="34" charset="0"/>
                <a:cs typeface="Calibri" panose="020F0502020204030204" pitchFamily="34" charset="0"/>
              </a:rPr>
              <a:t>Dat mensen die ermee converseren (door vellen papier toe te sturen en terug te lezen) geen enkele reden kunnen vinden om aan te nemen dat ze niet met een intelligent, Chinees sprekende persoon aan het converseren zijn. </a:t>
            </a:r>
          </a:p>
          <a:p>
            <a:pPr>
              <a:spcBef>
                <a:spcPts val="600"/>
              </a:spcBef>
            </a:pPr>
            <a:r>
              <a:rPr lang="nl-NL" sz="2400" dirty="0">
                <a:latin typeface="Calibri" panose="020F0502020204030204" pitchFamily="34" charset="0"/>
                <a:cs typeface="Calibri" panose="020F0502020204030204" pitchFamily="34" charset="0"/>
              </a:rPr>
              <a:t>Vraag van </a:t>
            </a:r>
            <a:r>
              <a:rPr lang="nl-NL" sz="2400" dirty="0" err="1">
                <a:latin typeface="Calibri" panose="020F0502020204030204" pitchFamily="34" charset="0"/>
                <a:cs typeface="Calibri" panose="020F0502020204030204" pitchFamily="34" charset="0"/>
              </a:rPr>
              <a:t>Searle</a:t>
            </a:r>
            <a:r>
              <a:rPr lang="nl-NL" sz="2400" dirty="0">
                <a:latin typeface="Calibri" panose="020F0502020204030204" pitchFamily="34" charset="0"/>
                <a:cs typeface="Calibri" panose="020F0502020204030204" pitchFamily="34" charset="0"/>
              </a:rPr>
              <a:t>: zou het terecht zijn om dit systeem intelligent te noemen? </a:t>
            </a:r>
          </a:p>
          <a:p>
            <a:pPr marL="457200" lvl="1" indent="0">
              <a:spcBef>
                <a:spcPts val="600"/>
              </a:spcBef>
              <a:spcAft>
                <a:spcPts val="600"/>
              </a:spcAft>
              <a:buNone/>
            </a:pPr>
            <a:r>
              <a:rPr lang="nl-NL" sz="2000" dirty="0">
                <a:latin typeface="Calibri" panose="020F0502020204030204" pitchFamily="34" charset="0"/>
                <a:cs typeface="Calibri" panose="020F0502020204030204" pitchFamily="34" charset="0"/>
              </a:rPr>
              <a:t>Kunnen we zeggen dat het Chinees begrijpt? Met andere woorden, dat het intentioneel bezig is met converseren in het Chinees? Of vertoont het alleen gedrag dat lijkt op?</a:t>
            </a:r>
          </a:p>
          <a:p>
            <a:pPr>
              <a:spcBef>
                <a:spcPts val="600"/>
              </a:spcBef>
            </a:pPr>
            <a:r>
              <a:rPr lang="nl-NL" sz="2400" dirty="0">
                <a:latin typeface="Calibri" panose="020F0502020204030204" pitchFamily="34" charset="0"/>
                <a:cs typeface="Calibri" panose="020F0502020204030204" pitchFamily="34" charset="0"/>
              </a:rPr>
              <a:t>Nee, want: in welk deel van het systeem is dit begrip dan aanwezig? </a:t>
            </a:r>
          </a:p>
        </p:txBody>
      </p:sp>
    </p:spTree>
    <p:extLst>
      <p:ext uri="{BB962C8B-B14F-4D97-AF65-F5344CB8AC3E}">
        <p14:creationId xmlns:p14="http://schemas.microsoft.com/office/powerpoint/2010/main" val="181452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Intentionaliteit</a:t>
            </a:r>
          </a:p>
        </p:txBody>
      </p:sp>
      <p:sp>
        <p:nvSpPr>
          <p:cNvPr id="3" name="Tijdelijke aanduiding voor inhoud 2"/>
          <p:cNvSpPr>
            <a:spLocks noGrp="1"/>
          </p:cNvSpPr>
          <p:nvPr>
            <p:ph idx="1"/>
          </p:nvPr>
        </p:nvSpPr>
        <p:spPr/>
        <p:txBody>
          <a:bodyPr>
            <a:normAutofit/>
          </a:bodyPr>
          <a:lstStyle/>
          <a:p>
            <a:pPr marL="0" indent="0">
              <a:spcAft>
                <a:spcPts val="600"/>
              </a:spcAft>
              <a:buNone/>
            </a:pPr>
            <a:r>
              <a:rPr lang="nl-NL" b="1" dirty="0">
                <a:latin typeface="Calibri" panose="020F0502020204030204" pitchFamily="34" charset="0"/>
                <a:cs typeface="Calibri" panose="020F0502020204030204" pitchFamily="34" charset="0"/>
              </a:rPr>
              <a:t>Intentionaliteit – De Chinese Kamer</a:t>
            </a:r>
          </a:p>
          <a:p>
            <a:pPr marL="0" indent="0">
              <a:spcBef>
                <a:spcPts val="0"/>
              </a:spcBef>
              <a:buNone/>
            </a:pPr>
            <a:endParaRPr lang="nl-NL" sz="1200" i="1" dirty="0">
              <a:latin typeface="Calibri" panose="020F0502020204030204" pitchFamily="34" charset="0"/>
              <a:cs typeface="Calibri" panose="020F0502020204030204" pitchFamily="34" charset="0"/>
            </a:endParaRPr>
          </a:p>
          <a:p>
            <a:pPr>
              <a:spcBef>
                <a:spcPts val="600"/>
              </a:spcBef>
            </a:pPr>
            <a:r>
              <a:rPr lang="nl-NL" sz="2400" dirty="0">
                <a:latin typeface="Calibri" panose="020F0502020204030204" pitchFamily="34" charset="0"/>
                <a:cs typeface="Calibri" panose="020F0502020204030204" pitchFamily="34" charset="0"/>
              </a:rPr>
              <a:t>Nee, want: in welk deel van het systeem is dit begrip dan aanwezig? </a:t>
            </a:r>
          </a:p>
          <a:p>
            <a:pPr marL="709200" lvl="1" indent="0">
              <a:spcBef>
                <a:spcPts val="600"/>
              </a:spcBef>
              <a:buNone/>
            </a:pPr>
            <a:r>
              <a:rPr lang="nl-NL" sz="2000" dirty="0">
                <a:latin typeface="Calibri" panose="020F0502020204030204" pitchFamily="34" charset="0"/>
                <a:cs typeface="Calibri" panose="020F0502020204030204" pitchFamily="34" charset="0"/>
              </a:rPr>
              <a:t>De persoon volgt de regels; heeft geen idee waarover hij praat (geen begrip = geen echte intentionaliteit) </a:t>
            </a:r>
          </a:p>
          <a:p>
            <a:pPr marL="709200" lvl="1" indent="0">
              <a:spcBef>
                <a:spcPts val="600"/>
              </a:spcBef>
              <a:buNone/>
            </a:pPr>
            <a:r>
              <a:rPr lang="nl-NL" sz="2000" dirty="0">
                <a:latin typeface="Calibri" panose="020F0502020204030204" pitchFamily="34" charset="0"/>
                <a:cs typeface="Calibri" panose="020F0502020204030204" pitchFamily="34" charset="0"/>
              </a:rPr>
              <a:t>Het boek en de vellen papier begrijpen evenmin Chinees (= evenmin intentionaliteit). </a:t>
            </a:r>
          </a:p>
          <a:p>
            <a:pPr>
              <a:spcBef>
                <a:spcPts val="600"/>
              </a:spcBef>
            </a:pPr>
            <a:r>
              <a:rPr lang="nl-NL" sz="2400" dirty="0">
                <a:latin typeface="Calibri" panose="020F0502020204030204" pitchFamily="34" charset="0"/>
                <a:cs typeface="Calibri" panose="020F0502020204030204" pitchFamily="34" charset="0"/>
              </a:rPr>
              <a:t>Kortom: geen enkel deel van het systeem begrijpt Chinees. </a:t>
            </a:r>
          </a:p>
          <a:p>
            <a:pPr marL="0" indent="0">
              <a:spcBef>
                <a:spcPts val="0"/>
              </a:spcBef>
              <a:buNone/>
            </a:pPr>
            <a:endParaRPr lang="nl-NL" sz="1200" dirty="0">
              <a:latin typeface="Calibri" panose="020F0502020204030204" pitchFamily="34" charset="0"/>
              <a:cs typeface="Calibri" panose="020F0502020204030204" pitchFamily="34" charset="0"/>
            </a:endParaRPr>
          </a:p>
          <a:p>
            <a:pPr marL="0" indent="0" algn="just">
              <a:lnSpc>
                <a:spcPct val="150000"/>
              </a:lnSpc>
              <a:spcBef>
                <a:spcPts val="600"/>
              </a:spcBef>
              <a:buNone/>
            </a:pPr>
            <a:r>
              <a:rPr lang="nl-NL" sz="2000" b="1" dirty="0">
                <a:latin typeface="Calibri" panose="020F0502020204030204" pitchFamily="34" charset="0"/>
                <a:cs typeface="Calibri" panose="020F0502020204030204" pitchFamily="34" charset="0"/>
              </a:rPr>
              <a:t>Conclusie: </a:t>
            </a:r>
            <a:r>
              <a:rPr lang="nl-NL" sz="2000" dirty="0">
                <a:latin typeface="Calibri" panose="020F0502020204030204" pitchFamily="34" charset="0"/>
                <a:cs typeface="Calibri" panose="020F0502020204030204" pitchFamily="34" charset="0"/>
              </a:rPr>
              <a:t>de CK heeft </a:t>
            </a:r>
            <a:r>
              <a:rPr lang="nl-NL" sz="2000" i="1" dirty="0">
                <a:latin typeface="Calibri" panose="020F0502020204030204" pitchFamily="34" charset="0"/>
                <a:cs typeface="Calibri" panose="020F0502020204030204" pitchFamily="34" charset="0"/>
              </a:rPr>
              <a:t>geen</a:t>
            </a:r>
            <a:r>
              <a:rPr lang="nl-NL" sz="2000" dirty="0">
                <a:latin typeface="Calibri" panose="020F0502020204030204" pitchFamily="34" charset="0"/>
                <a:cs typeface="Calibri" panose="020F0502020204030204" pitchFamily="34" charset="0"/>
              </a:rPr>
              <a:t> bewustzijn dat </a:t>
            </a:r>
            <a:r>
              <a:rPr lang="nl-NL" sz="2000" i="1" dirty="0">
                <a:latin typeface="Calibri" panose="020F0502020204030204" pitchFamily="34" charset="0"/>
                <a:cs typeface="Calibri" panose="020F0502020204030204" pitchFamily="34" charset="0"/>
              </a:rPr>
              <a:t>gelijkt op </a:t>
            </a:r>
            <a:r>
              <a:rPr lang="nl-NL" sz="2000" dirty="0">
                <a:latin typeface="Calibri" panose="020F0502020204030204" pitchFamily="34" charset="0"/>
                <a:cs typeface="Calibri" panose="020F0502020204030204" pitchFamily="34" charset="0"/>
              </a:rPr>
              <a:t>dat van een mens -&gt; sterke KI/AI mislukt</a:t>
            </a:r>
          </a:p>
          <a:p>
            <a:pPr marL="0" indent="0">
              <a:lnSpc>
                <a:spcPct val="150000"/>
              </a:lnSpc>
              <a:spcBef>
                <a:spcPts val="600"/>
              </a:spcBef>
              <a:buNone/>
            </a:pPr>
            <a:r>
              <a:rPr lang="nl-NL" sz="2000" b="1" dirty="0">
                <a:latin typeface="Calibri" panose="020F0502020204030204" pitchFamily="34" charset="0"/>
                <a:cs typeface="Calibri" panose="020F0502020204030204" pitchFamily="34" charset="0"/>
              </a:rPr>
              <a:t>Conclusie: </a:t>
            </a:r>
            <a:r>
              <a:rPr lang="nl-NL" sz="2000" dirty="0">
                <a:latin typeface="Calibri" panose="020F0502020204030204" pitchFamily="34" charset="0"/>
                <a:cs typeface="Calibri" panose="020F0502020204030204" pitchFamily="34" charset="0"/>
              </a:rPr>
              <a:t>het systeem </a:t>
            </a:r>
            <a:r>
              <a:rPr lang="nl-NL" sz="2000" i="1" dirty="0">
                <a:latin typeface="Calibri" panose="020F0502020204030204" pitchFamily="34" charset="0"/>
                <a:cs typeface="Calibri" panose="020F0502020204030204" pitchFamily="34" charset="0"/>
              </a:rPr>
              <a:t>lijkt</a:t>
            </a:r>
            <a:r>
              <a:rPr lang="nl-NL" sz="2000" dirty="0">
                <a:latin typeface="Calibri" panose="020F0502020204030204" pitchFamily="34" charset="0"/>
                <a:cs typeface="Calibri" panose="020F0502020204030204" pitchFamily="34" charset="0"/>
              </a:rPr>
              <a:t> intentioneel, maar heeft (‘slechts’) </a:t>
            </a:r>
            <a:r>
              <a:rPr lang="nl-NL" sz="2000" i="1" dirty="0">
                <a:latin typeface="Calibri" panose="020F0502020204030204" pitchFamily="34" charset="0"/>
                <a:cs typeface="Calibri" panose="020F0502020204030204" pitchFamily="34" charset="0"/>
              </a:rPr>
              <a:t>as-</a:t>
            </a:r>
            <a:r>
              <a:rPr lang="nl-NL" sz="2000" i="1" dirty="0" err="1">
                <a:latin typeface="Calibri" panose="020F0502020204030204" pitchFamily="34" charset="0"/>
                <a:cs typeface="Calibri" panose="020F0502020204030204" pitchFamily="34" charset="0"/>
              </a:rPr>
              <a:t>if</a:t>
            </a:r>
            <a:r>
              <a:rPr lang="nl-NL" sz="2000" i="1" dirty="0">
                <a:latin typeface="Calibri" panose="020F0502020204030204" pitchFamily="34" charset="0"/>
                <a:cs typeface="Calibri" panose="020F0502020204030204" pitchFamily="34" charset="0"/>
              </a:rPr>
              <a:t>/quasi</a:t>
            </a:r>
            <a:r>
              <a:rPr lang="nl-NL" sz="2000" dirty="0">
                <a:latin typeface="Calibri" panose="020F0502020204030204" pitchFamily="34" charset="0"/>
                <a:cs typeface="Calibri" panose="020F0502020204030204" pitchFamily="34" charset="0"/>
              </a:rPr>
              <a:t>-intentionaliteit</a:t>
            </a:r>
          </a:p>
        </p:txBody>
      </p:sp>
    </p:spTree>
    <p:extLst>
      <p:ext uri="{BB962C8B-B14F-4D97-AF65-F5344CB8AC3E}">
        <p14:creationId xmlns:p14="http://schemas.microsoft.com/office/powerpoint/2010/main" val="265382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80">
                                          <p:stCondLst>
                                            <p:cond delay="0"/>
                                          </p:stCondLst>
                                        </p:cTn>
                                        <p:tgtEl>
                                          <p:spTgt spid="3">
                                            <p:txEl>
                                              <p:pRg st="7" end="7"/>
                                            </p:txEl>
                                          </p:spTgt>
                                        </p:tgtEl>
                                      </p:cBhvr>
                                    </p:animEffect>
                                    <p:anim calcmode="lin" valueType="num">
                                      <p:cBhvr>
                                        <p:cTn id="28"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7" end="7"/>
                                            </p:txEl>
                                          </p:spTgt>
                                        </p:tgtEl>
                                      </p:cBhvr>
                                      <p:to x="100000" y="60000"/>
                                    </p:animScale>
                                    <p:animScale>
                                      <p:cBhvr>
                                        <p:cTn id="34" dur="166" decel="50000">
                                          <p:stCondLst>
                                            <p:cond delay="676"/>
                                          </p:stCondLst>
                                        </p:cTn>
                                        <p:tgtEl>
                                          <p:spTgt spid="3">
                                            <p:txEl>
                                              <p:pRg st="7" end="7"/>
                                            </p:txEl>
                                          </p:spTgt>
                                        </p:tgtEl>
                                      </p:cBhvr>
                                      <p:to x="100000" y="100000"/>
                                    </p:animScale>
                                    <p:animScale>
                                      <p:cBhvr>
                                        <p:cTn id="35" dur="26">
                                          <p:stCondLst>
                                            <p:cond delay="1312"/>
                                          </p:stCondLst>
                                        </p:cTn>
                                        <p:tgtEl>
                                          <p:spTgt spid="3">
                                            <p:txEl>
                                              <p:pRg st="7" end="7"/>
                                            </p:txEl>
                                          </p:spTgt>
                                        </p:tgtEl>
                                      </p:cBhvr>
                                      <p:to x="100000" y="80000"/>
                                    </p:animScale>
                                    <p:animScale>
                                      <p:cBhvr>
                                        <p:cTn id="36" dur="166" decel="50000">
                                          <p:stCondLst>
                                            <p:cond delay="1338"/>
                                          </p:stCondLst>
                                        </p:cTn>
                                        <p:tgtEl>
                                          <p:spTgt spid="3">
                                            <p:txEl>
                                              <p:pRg st="7" end="7"/>
                                            </p:txEl>
                                          </p:spTgt>
                                        </p:tgtEl>
                                      </p:cBhvr>
                                      <p:to x="100000" y="100000"/>
                                    </p:animScale>
                                    <p:animScale>
                                      <p:cBhvr>
                                        <p:cTn id="37" dur="26">
                                          <p:stCondLst>
                                            <p:cond delay="1642"/>
                                          </p:stCondLst>
                                        </p:cTn>
                                        <p:tgtEl>
                                          <p:spTgt spid="3">
                                            <p:txEl>
                                              <p:pRg st="7" end="7"/>
                                            </p:txEl>
                                          </p:spTgt>
                                        </p:tgtEl>
                                      </p:cBhvr>
                                      <p:to x="100000" y="90000"/>
                                    </p:animScale>
                                    <p:animScale>
                                      <p:cBhvr>
                                        <p:cTn id="38" dur="166" decel="50000">
                                          <p:stCondLst>
                                            <p:cond delay="1668"/>
                                          </p:stCondLst>
                                        </p:cTn>
                                        <p:tgtEl>
                                          <p:spTgt spid="3">
                                            <p:txEl>
                                              <p:pRg st="7" end="7"/>
                                            </p:txEl>
                                          </p:spTgt>
                                        </p:tgtEl>
                                      </p:cBhvr>
                                      <p:to x="100000" y="100000"/>
                                    </p:animScale>
                                    <p:animScale>
                                      <p:cBhvr>
                                        <p:cTn id="39" dur="26">
                                          <p:stCondLst>
                                            <p:cond delay="1808"/>
                                          </p:stCondLst>
                                        </p:cTn>
                                        <p:tgtEl>
                                          <p:spTgt spid="3">
                                            <p:txEl>
                                              <p:pRg st="7" end="7"/>
                                            </p:txEl>
                                          </p:spTgt>
                                        </p:tgtEl>
                                      </p:cBhvr>
                                      <p:to x="100000" y="95000"/>
                                    </p:animScale>
                                    <p:animScale>
                                      <p:cBhvr>
                                        <p:cTn id="40" dur="166" decel="50000">
                                          <p:stCondLst>
                                            <p:cond delay="1834"/>
                                          </p:stCondLst>
                                        </p:cTn>
                                        <p:tgtEl>
                                          <p:spTgt spid="3">
                                            <p:txEl>
                                              <p:pRg st="7" end="7"/>
                                            </p:txEl>
                                          </p:spTgt>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wipe(down)">
                                      <p:cBhvr>
                                        <p:cTn id="45" dur="580">
                                          <p:stCondLst>
                                            <p:cond delay="0"/>
                                          </p:stCondLst>
                                        </p:cTn>
                                        <p:tgtEl>
                                          <p:spTgt spid="3">
                                            <p:txEl>
                                              <p:pRg st="8" end="8"/>
                                            </p:txEl>
                                          </p:spTgt>
                                        </p:tgtEl>
                                      </p:cBhvr>
                                    </p:animEffect>
                                    <p:anim calcmode="lin" valueType="num">
                                      <p:cBhvr>
                                        <p:cTn id="4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8" end="8"/>
                                            </p:txEl>
                                          </p:spTgt>
                                        </p:tgtEl>
                                      </p:cBhvr>
                                      <p:to x="100000" y="60000"/>
                                    </p:animScale>
                                    <p:animScale>
                                      <p:cBhvr>
                                        <p:cTn id="52" dur="166" decel="50000">
                                          <p:stCondLst>
                                            <p:cond delay="676"/>
                                          </p:stCondLst>
                                        </p:cTn>
                                        <p:tgtEl>
                                          <p:spTgt spid="3">
                                            <p:txEl>
                                              <p:pRg st="8" end="8"/>
                                            </p:txEl>
                                          </p:spTgt>
                                        </p:tgtEl>
                                      </p:cBhvr>
                                      <p:to x="100000" y="100000"/>
                                    </p:animScale>
                                    <p:animScale>
                                      <p:cBhvr>
                                        <p:cTn id="53" dur="26">
                                          <p:stCondLst>
                                            <p:cond delay="1312"/>
                                          </p:stCondLst>
                                        </p:cTn>
                                        <p:tgtEl>
                                          <p:spTgt spid="3">
                                            <p:txEl>
                                              <p:pRg st="8" end="8"/>
                                            </p:txEl>
                                          </p:spTgt>
                                        </p:tgtEl>
                                      </p:cBhvr>
                                      <p:to x="100000" y="80000"/>
                                    </p:animScale>
                                    <p:animScale>
                                      <p:cBhvr>
                                        <p:cTn id="54" dur="166" decel="50000">
                                          <p:stCondLst>
                                            <p:cond delay="1338"/>
                                          </p:stCondLst>
                                        </p:cTn>
                                        <p:tgtEl>
                                          <p:spTgt spid="3">
                                            <p:txEl>
                                              <p:pRg st="8" end="8"/>
                                            </p:txEl>
                                          </p:spTgt>
                                        </p:tgtEl>
                                      </p:cBhvr>
                                      <p:to x="100000" y="100000"/>
                                    </p:animScale>
                                    <p:animScale>
                                      <p:cBhvr>
                                        <p:cTn id="55" dur="26">
                                          <p:stCondLst>
                                            <p:cond delay="1642"/>
                                          </p:stCondLst>
                                        </p:cTn>
                                        <p:tgtEl>
                                          <p:spTgt spid="3">
                                            <p:txEl>
                                              <p:pRg st="8" end="8"/>
                                            </p:txEl>
                                          </p:spTgt>
                                        </p:tgtEl>
                                      </p:cBhvr>
                                      <p:to x="100000" y="90000"/>
                                    </p:animScale>
                                    <p:animScale>
                                      <p:cBhvr>
                                        <p:cTn id="56" dur="166" decel="50000">
                                          <p:stCondLst>
                                            <p:cond delay="1668"/>
                                          </p:stCondLst>
                                        </p:cTn>
                                        <p:tgtEl>
                                          <p:spTgt spid="3">
                                            <p:txEl>
                                              <p:pRg st="8" end="8"/>
                                            </p:txEl>
                                          </p:spTgt>
                                        </p:tgtEl>
                                      </p:cBhvr>
                                      <p:to x="100000" y="100000"/>
                                    </p:animScale>
                                    <p:animScale>
                                      <p:cBhvr>
                                        <p:cTn id="57" dur="26">
                                          <p:stCondLst>
                                            <p:cond delay="1808"/>
                                          </p:stCondLst>
                                        </p:cTn>
                                        <p:tgtEl>
                                          <p:spTgt spid="3">
                                            <p:txEl>
                                              <p:pRg st="8" end="8"/>
                                            </p:txEl>
                                          </p:spTgt>
                                        </p:tgtEl>
                                      </p:cBhvr>
                                      <p:to x="100000" y="95000"/>
                                    </p:animScale>
                                    <p:animScale>
                                      <p:cBhvr>
                                        <p:cTn id="58"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Intentionaliteit</a:t>
            </a:r>
          </a:p>
        </p:txBody>
      </p:sp>
      <p:sp>
        <p:nvSpPr>
          <p:cNvPr id="3" name="Tijdelijke aanduiding voor inhoud 2"/>
          <p:cNvSpPr>
            <a:spLocks noGrp="1"/>
          </p:cNvSpPr>
          <p:nvPr>
            <p:ph idx="1"/>
          </p:nvPr>
        </p:nvSpPr>
        <p:spPr/>
        <p:txBody>
          <a:bodyPr>
            <a:normAutofit/>
          </a:bodyPr>
          <a:lstStyle/>
          <a:p>
            <a:pPr marL="0" indent="0">
              <a:spcAft>
                <a:spcPts val="600"/>
              </a:spcAft>
              <a:buNone/>
            </a:pPr>
            <a:r>
              <a:rPr lang="nl-NL" b="1" dirty="0">
                <a:latin typeface="Calibri" panose="020F0502020204030204" pitchFamily="34" charset="0"/>
                <a:cs typeface="Calibri" panose="020F0502020204030204" pitchFamily="34" charset="0"/>
              </a:rPr>
              <a:t>Intentionaliteit – De </a:t>
            </a:r>
            <a:r>
              <a:rPr lang="nl-NL" b="1" dirty="0" err="1">
                <a:latin typeface="Calibri" panose="020F0502020204030204" pitchFamily="34" charset="0"/>
                <a:cs typeface="Calibri" panose="020F0502020204030204" pitchFamily="34" charset="0"/>
              </a:rPr>
              <a:t>alteriteitsrelatie</a:t>
            </a:r>
            <a:r>
              <a:rPr lang="nl-NL" b="1" dirty="0">
                <a:latin typeface="Calibri" panose="020F0502020204030204" pitchFamily="34" charset="0"/>
                <a:cs typeface="Calibri" panose="020F0502020204030204" pitchFamily="34" charset="0"/>
              </a:rPr>
              <a:t> (relatie mens – technologie)</a:t>
            </a:r>
          </a:p>
          <a:p>
            <a:pPr marL="0" indent="0">
              <a:spcBef>
                <a:spcPts val="0"/>
              </a:spcBef>
              <a:buNone/>
            </a:pPr>
            <a:endParaRPr lang="nl-NL" sz="1200" i="1" dirty="0">
              <a:latin typeface="Calibri" panose="020F0502020204030204" pitchFamily="34" charset="0"/>
              <a:cs typeface="Calibri" panose="020F0502020204030204" pitchFamily="34" charset="0"/>
            </a:endParaRPr>
          </a:p>
          <a:p>
            <a:pPr marL="0" lvl="0" indent="0">
              <a:buNone/>
            </a:pPr>
            <a:r>
              <a:rPr lang="nl-NL" sz="2200" b="1" dirty="0" err="1">
                <a:latin typeface="Calibri" panose="020F0502020204030204" pitchFamily="34" charset="0"/>
                <a:cs typeface="Calibri" panose="020F0502020204030204" pitchFamily="34" charset="0"/>
              </a:rPr>
              <a:t>Alteriteitsrelatie</a:t>
            </a:r>
            <a:r>
              <a:rPr lang="nl-NL" sz="2200" b="1" dirty="0">
                <a:latin typeface="Calibri" panose="020F0502020204030204" pitchFamily="34" charset="0"/>
                <a:cs typeface="Calibri" panose="020F0502020204030204" pitchFamily="34" charset="0"/>
              </a:rPr>
              <a:t> – wat is dat ook alweer?			</a:t>
            </a:r>
          </a:p>
          <a:p>
            <a:pPr marL="0" lvl="0" indent="0">
              <a:buNone/>
            </a:pPr>
            <a:r>
              <a:rPr lang="nl-NL" sz="2200" dirty="0">
                <a:latin typeface="Calibri" panose="020F0502020204030204" pitchFamily="34" charset="0"/>
                <a:cs typeface="Calibri" panose="020F0502020204030204" pitchFamily="34" charset="0"/>
              </a:rPr>
              <a:t>Technologieën waarmee we een </a:t>
            </a:r>
            <a:r>
              <a:rPr lang="nl-NL" sz="2200" dirty="0" err="1">
                <a:latin typeface="Calibri" panose="020F0502020204030204" pitchFamily="34" charset="0"/>
                <a:cs typeface="Calibri" panose="020F0502020204030204" pitchFamily="34" charset="0"/>
              </a:rPr>
              <a:t>alteriteitsrelatie</a:t>
            </a:r>
            <a:r>
              <a:rPr lang="nl-NL" sz="2200" dirty="0">
                <a:latin typeface="Calibri" panose="020F0502020204030204" pitchFamily="34" charset="0"/>
                <a:cs typeface="Calibri" panose="020F0502020204030204" pitchFamily="34" charset="0"/>
              </a:rPr>
              <a:t> hebben, “bieden geen toegang tot de werkelijkheid achter [buiten?, </a:t>
            </a:r>
            <a:r>
              <a:rPr lang="nl-NL" sz="2200" dirty="0" err="1">
                <a:latin typeface="Calibri" panose="020F0502020204030204" pitchFamily="34" charset="0"/>
                <a:cs typeface="Calibri" panose="020F0502020204030204" pitchFamily="34" charset="0"/>
              </a:rPr>
              <a:t>vb</a:t>
            </a:r>
            <a:r>
              <a:rPr lang="nl-NL" sz="2200" dirty="0">
                <a:latin typeface="Calibri" panose="020F0502020204030204" pitchFamily="34" charset="0"/>
                <a:cs typeface="Calibri" panose="020F0502020204030204" pitchFamily="34" charset="0"/>
              </a:rPr>
              <a:t>] ons, maar zijn die werkelijkheid zelf waarmee we interacteren”, (p. 39). </a:t>
            </a:r>
            <a:br>
              <a:rPr lang="nl-NL" sz="2200" dirty="0">
                <a:latin typeface="Calibri" panose="020F0502020204030204" pitchFamily="34" charset="0"/>
                <a:cs typeface="Calibri" panose="020F0502020204030204" pitchFamily="34" charset="0"/>
              </a:rPr>
            </a:br>
            <a:r>
              <a:rPr lang="nl-NL" sz="2200" dirty="0">
                <a:latin typeface="Calibri" panose="020F0502020204030204" pitchFamily="34" charset="0"/>
                <a:cs typeface="Calibri" panose="020F0502020204030204" pitchFamily="34" charset="0"/>
              </a:rPr>
              <a:t>Technologie functioneert hier als </a:t>
            </a:r>
            <a:r>
              <a:rPr lang="nl-NL" sz="2200" b="1" dirty="0">
                <a:latin typeface="Calibri" panose="020F0502020204030204" pitchFamily="34" charset="0"/>
                <a:cs typeface="Calibri" panose="020F0502020204030204" pitchFamily="34" charset="0"/>
              </a:rPr>
              <a:t>quasi-ander </a:t>
            </a:r>
            <a:r>
              <a:rPr lang="nl-NL" sz="2200" dirty="0">
                <a:latin typeface="Calibri" panose="020F0502020204030204" pitchFamily="34" charset="0"/>
                <a:cs typeface="Calibri" panose="020F0502020204030204" pitchFamily="34" charset="0"/>
              </a:rPr>
              <a:t>waarmee we in contact treden.</a:t>
            </a:r>
          </a:p>
          <a:p>
            <a:pPr marL="457200" lvl="1" indent="0">
              <a:spcBef>
                <a:spcPts val="0"/>
              </a:spcBef>
              <a:buNone/>
            </a:pPr>
            <a:endParaRPr lang="nl-NL" sz="1200" dirty="0">
              <a:latin typeface="Calibri" panose="020F0502020204030204" pitchFamily="34" charset="0"/>
              <a:cs typeface="Calibri" panose="020F0502020204030204" pitchFamily="34" charset="0"/>
            </a:endParaRPr>
          </a:p>
          <a:p>
            <a:pPr marL="457200" lvl="1" indent="0">
              <a:buNone/>
            </a:pPr>
            <a:r>
              <a:rPr lang="nl-NL" sz="2200" b="1" dirty="0">
                <a:latin typeface="Calibri" panose="020F0502020204030204" pitchFamily="34" charset="0"/>
                <a:cs typeface="Calibri" panose="020F0502020204030204" pitchFamily="34" charset="0"/>
              </a:rPr>
              <a:t>Opdracht – De praktijk: de tranen van </a:t>
            </a:r>
            <a:r>
              <a:rPr lang="nl-NL" sz="2200" b="1" dirty="0" err="1">
                <a:latin typeface="Calibri" panose="020F0502020204030204" pitchFamily="34" charset="0"/>
                <a:cs typeface="Calibri" panose="020F0502020204030204" pitchFamily="34" charset="0"/>
              </a:rPr>
              <a:t>Asimo</a:t>
            </a:r>
            <a:endParaRPr lang="nl-NL" sz="2200" b="1" dirty="0">
              <a:latin typeface="Calibri" panose="020F0502020204030204" pitchFamily="34" charset="0"/>
              <a:cs typeface="Calibri" panose="020F0502020204030204" pitchFamily="34" charset="0"/>
            </a:endParaRPr>
          </a:p>
          <a:p>
            <a:pPr marL="914400" lvl="1" indent="-457200">
              <a:buFont typeface="+mj-lt"/>
              <a:buAutoNum type="arabicPeriod"/>
            </a:pPr>
            <a:r>
              <a:rPr lang="nl-NL" sz="2200" dirty="0">
                <a:latin typeface="Calibri" panose="020F0502020204030204" pitchFamily="34" charset="0"/>
                <a:cs typeface="Calibri" panose="020F0502020204030204" pitchFamily="34" charset="0"/>
              </a:rPr>
              <a:t>Hebben we met </a:t>
            </a:r>
            <a:r>
              <a:rPr lang="nl-NL" sz="2200" dirty="0" err="1">
                <a:latin typeface="Calibri" panose="020F0502020204030204" pitchFamily="34" charset="0"/>
                <a:cs typeface="Calibri" panose="020F0502020204030204" pitchFamily="34" charset="0"/>
              </a:rPr>
              <a:t>Asimo</a:t>
            </a:r>
            <a:r>
              <a:rPr lang="nl-NL" sz="2200" dirty="0">
                <a:latin typeface="Calibri" panose="020F0502020204030204" pitchFamily="34" charset="0"/>
                <a:cs typeface="Calibri" panose="020F0502020204030204" pitchFamily="34" charset="0"/>
              </a:rPr>
              <a:t> een </a:t>
            </a:r>
            <a:r>
              <a:rPr lang="nl-NL" sz="2200" i="1" dirty="0" err="1">
                <a:latin typeface="Calibri" panose="020F0502020204030204" pitchFamily="34" charset="0"/>
                <a:cs typeface="Calibri" panose="020F0502020204030204" pitchFamily="34" charset="0"/>
              </a:rPr>
              <a:t>alteriteitsrelatie</a:t>
            </a:r>
            <a:r>
              <a:rPr lang="nl-NL" sz="2200" dirty="0">
                <a:latin typeface="Calibri" panose="020F0502020204030204" pitchFamily="34" charset="0"/>
                <a:cs typeface="Calibri" panose="020F0502020204030204" pitchFamily="34" charset="0"/>
              </a:rPr>
              <a:t>?</a:t>
            </a:r>
          </a:p>
          <a:p>
            <a:pPr marL="914400" lvl="1" indent="-457200">
              <a:buFont typeface="+mj-lt"/>
              <a:buAutoNum type="arabicPeriod"/>
            </a:pPr>
            <a:r>
              <a:rPr lang="nl-NL" sz="2200" dirty="0">
                <a:latin typeface="Calibri" panose="020F0502020204030204" pitchFamily="34" charset="0"/>
                <a:cs typeface="Calibri" panose="020F0502020204030204" pitchFamily="34" charset="0"/>
              </a:rPr>
              <a:t>Is </a:t>
            </a:r>
            <a:r>
              <a:rPr lang="nl-NL" sz="2200" dirty="0" err="1">
                <a:latin typeface="Calibri" panose="020F0502020204030204" pitchFamily="34" charset="0"/>
                <a:cs typeface="Calibri" panose="020F0502020204030204" pitchFamily="34" charset="0"/>
              </a:rPr>
              <a:t>Asimo</a:t>
            </a:r>
            <a:r>
              <a:rPr lang="nl-NL" sz="2200" dirty="0">
                <a:latin typeface="Calibri" panose="020F0502020204030204" pitchFamily="34" charset="0"/>
                <a:cs typeface="Calibri" panose="020F0502020204030204" pitchFamily="34" charset="0"/>
              </a:rPr>
              <a:t> een “quasi”-ander? (Wat is verschil met een “echte”-ander?)</a:t>
            </a:r>
          </a:p>
          <a:p>
            <a:pPr marL="914400" lvl="1" indent="-457200">
              <a:buFont typeface="+mj-lt"/>
              <a:buAutoNum type="arabicPeriod"/>
            </a:pPr>
            <a:r>
              <a:rPr lang="nl-NL" sz="2200" dirty="0">
                <a:latin typeface="Calibri" panose="020F0502020204030204" pitchFamily="34" charset="0"/>
                <a:cs typeface="Calibri" panose="020F0502020204030204" pitchFamily="34" charset="0"/>
              </a:rPr>
              <a:t>Is </a:t>
            </a:r>
            <a:r>
              <a:rPr lang="nl-NL" sz="2200" dirty="0" err="1">
                <a:latin typeface="Calibri" panose="020F0502020204030204" pitchFamily="34" charset="0"/>
                <a:cs typeface="Calibri" panose="020F0502020204030204" pitchFamily="34" charset="0"/>
              </a:rPr>
              <a:t>Asimo</a:t>
            </a:r>
            <a:r>
              <a:rPr lang="nl-NL" sz="2200" dirty="0">
                <a:latin typeface="Calibri" panose="020F0502020204030204" pitchFamily="34" charset="0"/>
                <a:cs typeface="Calibri" panose="020F0502020204030204" pitchFamily="34" charset="0"/>
              </a:rPr>
              <a:t> een ‘</a:t>
            </a:r>
            <a:r>
              <a:rPr lang="nl-NL" sz="2200" i="1" dirty="0">
                <a:latin typeface="Calibri" panose="020F0502020204030204" pitchFamily="34" charset="0"/>
                <a:cs typeface="Calibri" panose="020F0502020204030204" pitchFamily="34" charset="0"/>
              </a:rPr>
              <a:t>morele actor</a:t>
            </a:r>
            <a:r>
              <a:rPr lang="nl-NL" sz="2200" dirty="0">
                <a:latin typeface="Calibri" panose="020F0502020204030204" pitchFamily="34" charset="0"/>
                <a:cs typeface="Calibri" panose="020F0502020204030204" pitchFamily="34" charset="0"/>
              </a:rPr>
              <a:t>’ volgens Verbeek? En volgens jou?</a:t>
            </a:r>
          </a:p>
          <a:p>
            <a:pPr marL="0" indent="0">
              <a:spcBef>
                <a:spcPts val="600"/>
              </a:spcBef>
              <a:buNone/>
            </a:pPr>
            <a:endParaRPr lang="nl-NL"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287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Intentionaliteit</a:t>
            </a:r>
          </a:p>
        </p:txBody>
      </p:sp>
      <p:sp>
        <p:nvSpPr>
          <p:cNvPr id="3" name="Tijdelijke aanduiding voor inhoud 2"/>
          <p:cNvSpPr>
            <a:spLocks noGrp="1"/>
          </p:cNvSpPr>
          <p:nvPr>
            <p:ph idx="1"/>
          </p:nvPr>
        </p:nvSpPr>
        <p:spPr/>
        <p:txBody>
          <a:bodyPr>
            <a:normAutofit/>
          </a:bodyPr>
          <a:lstStyle/>
          <a:p>
            <a:pPr marL="0" indent="0">
              <a:spcAft>
                <a:spcPts val="600"/>
              </a:spcAft>
              <a:buNone/>
            </a:pPr>
            <a:r>
              <a:rPr lang="nl-NL" b="1" dirty="0">
                <a:latin typeface="Calibri" panose="020F0502020204030204" pitchFamily="34" charset="0"/>
                <a:cs typeface="Calibri" panose="020F0502020204030204" pitchFamily="34" charset="0"/>
              </a:rPr>
              <a:t>Intentionaliteit – De praktijk: de tranen van </a:t>
            </a:r>
            <a:r>
              <a:rPr lang="nl-NL" b="1" dirty="0" err="1">
                <a:latin typeface="Calibri" panose="020F0502020204030204" pitchFamily="34" charset="0"/>
                <a:cs typeface="Calibri" panose="020F0502020204030204" pitchFamily="34" charset="0"/>
              </a:rPr>
              <a:t>Asimo</a:t>
            </a:r>
            <a:endParaRPr lang="nl-NL" sz="1200" i="1" dirty="0">
              <a:latin typeface="Calibri" panose="020F0502020204030204" pitchFamily="34" charset="0"/>
              <a:cs typeface="Calibri" panose="020F0502020204030204" pitchFamily="34" charset="0"/>
            </a:endParaRPr>
          </a:p>
          <a:p>
            <a:pPr marL="457200" indent="-457200">
              <a:buFont typeface="+mj-lt"/>
              <a:buAutoNum type="arabicPeriod"/>
            </a:pPr>
            <a:r>
              <a:rPr lang="nl-NL" sz="2400" b="1" dirty="0">
                <a:latin typeface="Calibri" panose="020F0502020204030204" pitchFamily="34" charset="0"/>
                <a:cs typeface="Calibri" panose="020F0502020204030204" pitchFamily="34" charset="0"/>
              </a:rPr>
              <a:t>Hebben we met </a:t>
            </a:r>
            <a:r>
              <a:rPr lang="nl-NL" sz="2400" b="1" dirty="0" err="1">
                <a:latin typeface="Calibri" panose="020F0502020204030204" pitchFamily="34" charset="0"/>
                <a:cs typeface="Calibri" panose="020F0502020204030204" pitchFamily="34" charset="0"/>
              </a:rPr>
              <a:t>Asimo</a:t>
            </a:r>
            <a:r>
              <a:rPr lang="nl-NL" sz="2400" b="1" dirty="0">
                <a:latin typeface="Calibri" panose="020F0502020204030204" pitchFamily="34" charset="0"/>
                <a:cs typeface="Calibri" panose="020F0502020204030204" pitchFamily="34" charset="0"/>
              </a:rPr>
              <a:t> een </a:t>
            </a:r>
            <a:r>
              <a:rPr lang="nl-NL" sz="2400" b="1" i="1" dirty="0" err="1">
                <a:latin typeface="Calibri" panose="020F0502020204030204" pitchFamily="34" charset="0"/>
                <a:cs typeface="Calibri" panose="020F0502020204030204" pitchFamily="34" charset="0"/>
              </a:rPr>
              <a:t>alteriteitsrelatie</a:t>
            </a:r>
            <a:r>
              <a:rPr lang="nl-NL" sz="2400" b="1" dirty="0">
                <a:latin typeface="Calibri" panose="020F0502020204030204" pitchFamily="34" charset="0"/>
                <a:cs typeface="Calibri" panose="020F0502020204030204" pitchFamily="34" charset="0"/>
              </a:rPr>
              <a:t>?</a:t>
            </a:r>
          </a:p>
          <a:p>
            <a:pPr marL="0" indent="0">
              <a:spcBef>
                <a:spcPts val="600"/>
              </a:spcBef>
              <a:buNone/>
            </a:pPr>
            <a:endParaRPr lang="nl-NL"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1935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Intentionaliteit</a:t>
            </a:r>
          </a:p>
        </p:txBody>
      </p:sp>
      <p:sp>
        <p:nvSpPr>
          <p:cNvPr id="3" name="Tijdelijke aanduiding voor inhoud 2"/>
          <p:cNvSpPr>
            <a:spLocks noGrp="1"/>
          </p:cNvSpPr>
          <p:nvPr>
            <p:ph idx="1"/>
          </p:nvPr>
        </p:nvSpPr>
        <p:spPr/>
        <p:txBody>
          <a:bodyPr>
            <a:normAutofit/>
          </a:bodyPr>
          <a:lstStyle/>
          <a:p>
            <a:pPr marL="0" indent="0">
              <a:spcAft>
                <a:spcPts val="600"/>
              </a:spcAft>
              <a:buNone/>
            </a:pPr>
            <a:r>
              <a:rPr lang="nl-NL" b="1" dirty="0">
                <a:latin typeface="Calibri" panose="020F0502020204030204" pitchFamily="34" charset="0"/>
                <a:cs typeface="Calibri" panose="020F0502020204030204" pitchFamily="34" charset="0"/>
              </a:rPr>
              <a:t>Intentionaliteit – De praktijk: de tranen van </a:t>
            </a:r>
            <a:r>
              <a:rPr lang="nl-NL" b="1" dirty="0" err="1">
                <a:latin typeface="Calibri" panose="020F0502020204030204" pitchFamily="34" charset="0"/>
                <a:cs typeface="Calibri" panose="020F0502020204030204" pitchFamily="34" charset="0"/>
              </a:rPr>
              <a:t>Asimo</a:t>
            </a:r>
            <a:endParaRPr lang="nl-NL" sz="1200" i="1" dirty="0">
              <a:latin typeface="Calibri" panose="020F0502020204030204" pitchFamily="34" charset="0"/>
              <a:cs typeface="Calibri" panose="020F0502020204030204" pitchFamily="34" charset="0"/>
            </a:endParaRPr>
          </a:p>
          <a:p>
            <a:pPr marL="457200" indent="-457200">
              <a:buFont typeface="+mj-lt"/>
              <a:buAutoNum type="arabicPeriod" startAt="2"/>
            </a:pPr>
            <a:r>
              <a:rPr lang="nl-NL" sz="2400" b="1" dirty="0">
                <a:latin typeface="Calibri" panose="020F0502020204030204" pitchFamily="34" charset="0"/>
                <a:cs typeface="Calibri" panose="020F0502020204030204" pitchFamily="34" charset="0"/>
              </a:rPr>
              <a:t>Is </a:t>
            </a:r>
            <a:r>
              <a:rPr lang="nl-NL" sz="2400" b="1" dirty="0" err="1">
                <a:latin typeface="Calibri" panose="020F0502020204030204" pitchFamily="34" charset="0"/>
                <a:cs typeface="Calibri" panose="020F0502020204030204" pitchFamily="34" charset="0"/>
              </a:rPr>
              <a:t>Asimo</a:t>
            </a:r>
            <a:r>
              <a:rPr lang="nl-NL" sz="2400" b="1" dirty="0">
                <a:latin typeface="Calibri" panose="020F0502020204030204" pitchFamily="34" charset="0"/>
                <a:cs typeface="Calibri" panose="020F0502020204030204" pitchFamily="34" charset="0"/>
              </a:rPr>
              <a:t> een “quasi”-ander? (Wat is verschil met een “echte”-ander?)</a:t>
            </a:r>
          </a:p>
          <a:p>
            <a:pPr marL="0" indent="0">
              <a:spcBef>
                <a:spcPts val="600"/>
              </a:spcBef>
              <a:buNone/>
            </a:pPr>
            <a:endParaRPr lang="nl-NL"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110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Intentionaliteit</a:t>
            </a:r>
          </a:p>
        </p:txBody>
      </p:sp>
      <p:sp>
        <p:nvSpPr>
          <p:cNvPr id="3" name="Tijdelijke aanduiding voor inhoud 2"/>
          <p:cNvSpPr>
            <a:spLocks noGrp="1"/>
          </p:cNvSpPr>
          <p:nvPr>
            <p:ph idx="1"/>
          </p:nvPr>
        </p:nvSpPr>
        <p:spPr/>
        <p:txBody>
          <a:bodyPr>
            <a:normAutofit/>
          </a:bodyPr>
          <a:lstStyle/>
          <a:p>
            <a:pPr marL="0" indent="0">
              <a:spcAft>
                <a:spcPts val="600"/>
              </a:spcAft>
              <a:buNone/>
            </a:pPr>
            <a:r>
              <a:rPr lang="nl-NL" b="1" dirty="0">
                <a:latin typeface="Calibri" panose="020F0502020204030204" pitchFamily="34" charset="0"/>
                <a:cs typeface="Calibri" panose="020F0502020204030204" pitchFamily="34" charset="0"/>
              </a:rPr>
              <a:t>Intentionaliteit – De praktijk: de tranen van </a:t>
            </a:r>
            <a:r>
              <a:rPr lang="nl-NL" b="1" dirty="0" err="1">
                <a:latin typeface="Calibri" panose="020F0502020204030204" pitchFamily="34" charset="0"/>
                <a:cs typeface="Calibri" panose="020F0502020204030204" pitchFamily="34" charset="0"/>
              </a:rPr>
              <a:t>Asimo</a:t>
            </a:r>
            <a:endParaRPr lang="nl-NL" sz="1200" i="1" dirty="0">
              <a:latin typeface="Calibri" panose="020F0502020204030204" pitchFamily="34" charset="0"/>
              <a:cs typeface="Calibri" panose="020F0502020204030204" pitchFamily="34" charset="0"/>
            </a:endParaRPr>
          </a:p>
          <a:p>
            <a:pPr marL="457200" indent="-457200">
              <a:buFont typeface="+mj-lt"/>
              <a:buAutoNum type="arabicPeriod" startAt="3"/>
            </a:pPr>
            <a:r>
              <a:rPr lang="nl-NL" sz="2400" b="1" dirty="0">
                <a:latin typeface="Calibri" panose="020F0502020204030204" pitchFamily="34" charset="0"/>
                <a:cs typeface="Calibri" panose="020F0502020204030204" pitchFamily="34" charset="0"/>
              </a:rPr>
              <a:t>Is </a:t>
            </a:r>
            <a:r>
              <a:rPr lang="nl-NL" sz="2400" b="1" dirty="0" err="1">
                <a:latin typeface="Calibri" panose="020F0502020204030204" pitchFamily="34" charset="0"/>
                <a:cs typeface="Calibri" panose="020F0502020204030204" pitchFamily="34" charset="0"/>
              </a:rPr>
              <a:t>Asimo</a:t>
            </a:r>
            <a:r>
              <a:rPr lang="nl-NL" sz="2400" b="1" dirty="0">
                <a:latin typeface="Calibri" panose="020F0502020204030204" pitchFamily="34" charset="0"/>
                <a:cs typeface="Calibri" panose="020F0502020204030204" pitchFamily="34" charset="0"/>
              </a:rPr>
              <a:t> een ‘</a:t>
            </a:r>
            <a:r>
              <a:rPr lang="nl-NL" sz="2400" b="1" i="1" dirty="0">
                <a:latin typeface="Calibri" panose="020F0502020204030204" pitchFamily="34" charset="0"/>
                <a:cs typeface="Calibri" panose="020F0502020204030204" pitchFamily="34" charset="0"/>
              </a:rPr>
              <a:t>morele actor</a:t>
            </a:r>
            <a:r>
              <a:rPr lang="nl-NL" sz="2400" b="1" dirty="0">
                <a:latin typeface="Calibri" panose="020F0502020204030204" pitchFamily="34" charset="0"/>
                <a:cs typeface="Calibri" panose="020F0502020204030204" pitchFamily="34" charset="0"/>
              </a:rPr>
              <a:t>’ volgens Verbeek? En volgens jou?</a:t>
            </a:r>
          </a:p>
          <a:p>
            <a:pPr marL="0" indent="0">
              <a:spcBef>
                <a:spcPts val="600"/>
              </a:spcBef>
              <a:buNone/>
            </a:pPr>
            <a:endParaRPr lang="nl-NL"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285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Heeft techniek een moraal?</a:t>
            </a:r>
          </a:p>
        </p:txBody>
      </p:sp>
      <p:sp>
        <p:nvSpPr>
          <p:cNvPr id="3" name="Tijdelijke aanduiding voor inhoud 2"/>
          <p:cNvSpPr>
            <a:spLocks noGrp="1"/>
          </p:cNvSpPr>
          <p:nvPr>
            <p:ph idx="1"/>
          </p:nvPr>
        </p:nvSpPr>
        <p:spPr/>
        <p:txBody>
          <a:bodyPr/>
          <a:lstStyle/>
          <a:p>
            <a:pPr marL="0" indent="0">
              <a:buNone/>
            </a:pPr>
            <a:r>
              <a:rPr lang="nl-NL" b="1" dirty="0"/>
              <a:t>Stelling</a:t>
            </a:r>
          </a:p>
          <a:p>
            <a:pPr marL="457200" lvl="1" indent="0">
              <a:buNone/>
            </a:pPr>
            <a:r>
              <a:rPr lang="nl-NL" sz="2600" dirty="0">
                <a:latin typeface="Calibri" panose="020F0502020204030204" pitchFamily="34" charset="0"/>
                <a:cs typeface="Calibri" panose="020F0502020204030204" pitchFamily="34" charset="0"/>
              </a:rPr>
              <a:t>“Een belangrijk aspect van de vervagende grens tussen mens en techniek is de rol die techniek in toenemende mate speelt in de menselijke moraal (Verbeek (2011), p. 46)”</a:t>
            </a:r>
          </a:p>
          <a:p>
            <a:pPr marL="0" indent="0">
              <a:buNone/>
            </a:pPr>
            <a:endParaRPr lang="nl-NL" sz="1200" dirty="0">
              <a:latin typeface="Calibri" panose="020F0502020204030204" pitchFamily="34" charset="0"/>
              <a:cs typeface="Calibri" panose="020F0502020204030204" pitchFamily="34" charset="0"/>
            </a:endParaRPr>
          </a:p>
          <a:p>
            <a:pPr marL="0" indent="0">
              <a:buNone/>
            </a:pPr>
            <a:r>
              <a:rPr lang="nl-NL" sz="2400" dirty="0">
                <a:latin typeface="Calibri" panose="020F0502020204030204" pitchFamily="34" charset="0"/>
                <a:cs typeface="Calibri" panose="020F0502020204030204" pitchFamily="34" charset="0"/>
              </a:rPr>
              <a:t>Vragen bij deze stelling: </a:t>
            </a:r>
          </a:p>
          <a:p>
            <a:pPr marL="457200" indent="-457200">
              <a:buFont typeface="+mj-lt"/>
              <a:buAutoNum type="arabicPeriod"/>
            </a:pPr>
            <a:r>
              <a:rPr lang="nl-NL" sz="2400" dirty="0">
                <a:latin typeface="Calibri" panose="020F0502020204030204" pitchFamily="34" charset="0"/>
                <a:cs typeface="Calibri" panose="020F0502020204030204" pitchFamily="34" charset="0"/>
              </a:rPr>
              <a:t>Waaruit blijkt dat er een vervagende grens tussen mens en techniek is?</a:t>
            </a:r>
          </a:p>
          <a:p>
            <a:pPr marL="457200" indent="-457200">
              <a:buFont typeface="+mj-lt"/>
              <a:buAutoNum type="arabicPeriod"/>
            </a:pPr>
            <a:r>
              <a:rPr lang="nl-NL" sz="2400" dirty="0">
                <a:latin typeface="Calibri" panose="020F0502020204030204" pitchFamily="34" charset="0"/>
                <a:cs typeface="Calibri" panose="020F0502020204030204" pitchFamily="34" charset="0"/>
              </a:rPr>
              <a:t>Waarom speelt techniek daardoor in toenemende mate een rol in de menselijke moraal?</a:t>
            </a:r>
          </a:p>
          <a:p>
            <a:endParaRPr lang="nl-NL" dirty="0"/>
          </a:p>
        </p:txBody>
      </p:sp>
    </p:spTree>
    <p:extLst>
      <p:ext uri="{BB962C8B-B14F-4D97-AF65-F5344CB8AC3E}">
        <p14:creationId xmlns:p14="http://schemas.microsoft.com/office/powerpoint/2010/main" val="222290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Heeft techniek een moraal?</a:t>
            </a:r>
            <a:endParaRPr lang="nl-NL" dirty="0"/>
          </a:p>
        </p:txBody>
      </p:sp>
      <p:sp>
        <p:nvSpPr>
          <p:cNvPr id="3" name="Tijdelijke aanduiding voor inhoud 2"/>
          <p:cNvSpPr>
            <a:spLocks noGrp="1"/>
          </p:cNvSpPr>
          <p:nvPr>
            <p:ph idx="1"/>
          </p:nvPr>
        </p:nvSpPr>
        <p:spPr/>
        <p:txBody>
          <a:bodyPr/>
          <a:lstStyle/>
          <a:p>
            <a:pPr marL="457200" lvl="0" indent="-457200">
              <a:buFont typeface="+mj-lt"/>
              <a:buAutoNum type="arabicPeriod"/>
            </a:pPr>
            <a:r>
              <a:rPr lang="nl-NL" sz="25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alibri" panose="020F0502020204030204" pitchFamily="34" charset="0"/>
                <a:cs typeface="Calibri" panose="020F0502020204030204" pitchFamily="34" charset="0"/>
              </a:rPr>
              <a:t>Waaruit blijkt dat er een vervagende grens tussen mens en techniek is?</a:t>
            </a:r>
          </a:p>
          <a:p>
            <a:pPr marL="0" indent="0">
              <a:buNone/>
            </a:pPr>
            <a:endParaRPr lang="nl-NL" dirty="0"/>
          </a:p>
        </p:txBody>
      </p:sp>
    </p:spTree>
    <p:extLst>
      <p:ext uri="{BB962C8B-B14F-4D97-AF65-F5344CB8AC3E}">
        <p14:creationId xmlns:p14="http://schemas.microsoft.com/office/powerpoint/2010/main" val="1011556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Heeft techniek een moraal?</a:t>
            </a:r>
            <a:endParaRPr lang="nl-NL" dirty="0"/>
          </a:p>
        </p:txBody>
      </p:sp>
      <p:sp>
        <p:nvSpPr>
          <p:cNvPr id="3" name="Tijdelijke aanduiding voor inhoud 2"/>
          <p:cNvSpPr>
            <a:spLocks noGrp="1"/>
          </p:cNvSpPr>
          <p:nvPr>
            <p:ph idx="1"/>
          </p:nvPr>
        </p:nvSpPr>
        <p:spPr/>
        <p:txBody>
          <a:bodyPr/>
          <a:lstStyle/>
          <a:p>
            <a:pPr marL="457200" lvl="0" indent="-457200">
              <a:buFont typeface="+mj-lt"/>
              <a:buAutoNum type="arabicPeriod" startAt="2"/>
            </a:pPr>
            <a:r>
              <a:rPr lang="nl-NL" sz="2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alibri" panose="020F0502020204030204" pitchFamily="34" charset="0"/>
                <a:cs typeface="Calibri" panose="020F0502020204030204" pitchFamily="34" charset="0"/>
              </a:rPr>
              <a:t>Waarom speelt techniek daardoor in toenemende mate een rol in de menselijke moraal?</a:t>
            </a:r>
          </a:p>
          <a:p>
            <a:pPr marL="0" indent="0">
              <a:buNone/>
            </a:pPr>
            <a:endParaRPr lang="nl-NL" sz="1200" dirty="0"/>
          </a:p>
          <a:p>
            <a:pPr marL="0" indent="0">
              <a:buNone/>
            </a:pPr>
            <a:r>
              <a:rPr lang="nl-NL" sz="2400" b="1" dirty="0">
                <a:latin typeface="Calibri" panose="020F0502020204030204" pitchFamily="34" charset="0"/>
                <a:cs typeface="Calibri" panose="020F0502020204030204" pitchFamily="34" charset="0"/>
              </a:rPr>
              <a:t>Want</a:t>
            </a:r>
            <a:r>
              <a:rPr lang="nl-NL" sz="2400" dirty="0">
                <a:latin typeface="Calibri" panose="020F0502020204030204" pitchFamily="34" charset="0"/>
                <a:cs typeface="Calibri" panose="020F0502020204030204" pitchFamily="34" charset="0"/>
              </a:rPr>
              <a:t>:	Techniek heeft een gedragsbeïnvloedende werking</a:t>
            </a:r>
          </a:p>
          <a:p>
            <a:pPr marL="914400" lvl="2" indent="0">
              <a:buNone/>
            </a:pPr>
            <a:r>
              <a:rPr lang="nl-NL" sz="2400" dirty="0">
                <a:latin typeface="Calibri" panose="020F0502020204030204" pitchFamily="34" charset="0"/>
                <a:cs typeface="Calibri" panose="020F0502020204030204" pitchFamily="34" charset="0"/>
              </a:rPr>
              <a:t>	Voorbeelden: Winner, </a:t>
            </a:r>
            <a:r>
              <a:rPr lang="nl-NL" sz="2400" dirty="0" err="1">
                <a:latin typeface="Calibri" panose="020F0502020204030204" pitchFamily="34" charset="0"/>
                <a:cs typeface="Calibri" panose="020F0502020204030204" pitchFamily="34" charset="0"/>
              </a:rPr>
              <a:t>Latour</a:t>
            </a:r>
            <a:endParaRPr lang="nl-NL" sz="2400" dirty="0">
              <a:latin typeface="Calibri" panose="020F0502020204030204" pitchFamily="34" charset="0"/>
              <a:cs typeface="Calibri" panose="020F0502020204030204" pitchFamily="34" charset="0"/>
            </a:endParaRPr>
          </a:p>
          <a:p>
            <a:pPr marL="0" indent="0">
              <a:buNone/>
            </a:pPr>
            <a:endParaRPr lang="nl-NL" sz="1200" dirty="0">
              <a:latin typeface="Calibri" panose="020F0502020204030204" pitchFamily="34" charset="0"/>
              <a:cs typeface="Calibri" panose="020F0502020204030204" pitchFamily="34" charset="0"/>
            </a:endParaRPr>
          </a:p>
          <a:p>
            <a:pPr marL="0" indent="0">
              <a:buNone/>
            </a:pPr>
            <a:r>
              <a:rPr lang="nl-NL" sz="2400" b="1" dirty="0">
                <a:latin typeface="Calibri" panose="020F0502020204030204" pitchFamily="34" charset="0"/>
                <a:cs typeface="Calibri" panose="020F0502020204030204" pitchFamily="34" charset="0"/>
              </a:rPr>
              <a:t>Argumentatie:</a:t>
            </a:r>
          </a:p>
          <a:p>
            <a:pPr marL="0" indent="0">
              <a:buNone/>
            </a:pPr>
            <a:r>
              <a:rPr lang="nl-NL" sz="2400" dirty="0">
                <a:latin typeface="Calibri" panose="020F0502020204030204" pitchFamily="34" charset="0"/>
                <a:cs typeface="Calibri" panose="020F0502020204030204" pitchFamily="34" charset="0"/>
              </a:rPr>
              <a:t>Premisse 1: 	ethiek gaat over hoe te handelen</a:t>
            </a:r>
          </a:p>
          <a:p>
            <a:pPr marL="0" indent="0">
              <a:buNone/>
            </a:pPr>
            <a:r>
              <a:rPr lang="nl-NL" sz="2400" dirty="0">
                <a:latin typeface="Calibri" panose="020F0502020204030204" pitchFamily="34" charset="0"/>
                <a:cs typeface="Calibri" panose="020F0502020204030204" pitchFamily="34" charset="0"/>
              </a:rPr>
              <a:t>Premisse 2:	techniek geeft mede vorm aan ons handelen</a:t>
            </a:r>
          </a:p>
          <a:p>
            <a:pPr marL="0" indent="0">
              <a:buNone/>
            </a:pPr>
            <a:r>
              <a:rPr lang="nl-NL" sz="2400" dirty="0">
                <a:latin typeface="Calibri" panose="020F0502020204030204" pitchFamily="34" charset="0"/>
                <a:cs typeface="Calibri" panose="020F0502020204030204" pitchFamily="34" charset="0"/>
              </a:rPr>
              <a:t>Conclusie: 	techniek bedrijft op de een of andere manier moraal</a:t>
            </a:r>
          </a:p>
        </p:txBody>
      </p:sp>
    </p:spTree>
    <p:extLst>
      <p:ext uri="{BB962C8B-B14F-4D97-AF65-F5344CB8AC3E}">
        <p14:creationId xmlns:p14="http://schemas.microsoft.com/office/powerpoint/2010/main" val="4800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Heeft techniek een moraal?</a:t>
            </a:r>
            <a:endParaRPr lang="nl-NL" dirty="0"/>
          </a:p>
        </p:txBody>
      </p:sp>
      <p:sp>
        <p:nvSpPr>
          <p:cNvPr id="3" name="Tijdelijke aanduiding voor inhoud 2"/>
          <p:cNvSpPr>
            <a:spLocks noGrp="1"/>
          </p:cNvSpPr>
          <p:nvPr>
            <p:ph idx="1"/>
          </p:nvPr>
        </p:nvSpPr>
        <p:spPr/>
        <p:txBody>
          <a:bodyPr>
            <a:normAutofit lnSpcReduction="10000"/>
          </a:bodyPr>
          <a:lstStyle/>
          <a:p>
            <a:pPr marL="0" lvl="0" indent="0">
              <a:buNone/>
            </a:pPr>
            <a:r>
              <a:rPr lang="nl-NL" sz="2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alibri" panose="020F0502020204030204" pitchFamily="34" charset="0"/>
                <a:cs typeface="Calibri" panose="020F0502020204030204" pitchFamily="34" charset="0"/>
              </a:rPr>
              <a:t>Conclusie: techniek bedrijft op de een of andere manier moraal</a:t>
            </a:r>
          </a:p>
          <a:p>
            <a:pPr marL="0" indent="0">
              <a:buNone/>
            </a:pPr>
            <a:endParaRPr lang="nl-NL" sz="1200" dirty="0"/>
          </a:p>
          <a:p>
            <a:pPr marL="0" indent="0">
              <a:buNone/>
            </a:pPr>
            <a:r>
              <a:rPr lang="nl-NL" sz="2400" dirty="0">
                <a:latin typeface="Calibri" panose="020F0502020204030204" pitchFamily="34" charset="0"/>
                <a:cs typeface="Calibri" panose="020F0502020204030204" pitchFamily="34" charset="0"/>
              </a:rPr>
              <a:t>Vraag:	Kun je techniek/technologie beschouwen als ‘morele actor’?</a:t>
            </a:r>
          </a:p>
          <a:p>
            <a:pPr marL="0" indent="0">
              <a:buNone/>
            </a:pPr>
            <a:endParaRPr lang="nl-NL" sz="1200" dirty="0">
              <a:latin typeface="Calibri" panose="020F0502020204030204" pitchFamily="34" charset="0"/>
              <a:cs typeface="Calibri" panose="020F0502020204030204" pitchFamily="34" charset="0"/>
            </a:endParaRPr>
          </a:p>
          <a:p>
            <a:pPr marL="0" indent="0">
              <a:buNone/>
            </a:pPr>
            <a:r>
              <a:rPr lang="nl-NL" sz="2400" dirty="0">
                <a:latin typeface="Calibri" panose="020F0502020204030204" pitchFamily="34" charset="0"/>
                <a:cs typeface="Calibri" panose="020F0502020204030204" pitchFamily="34" charset="0"/>
              </a:rPr>
              <a:t>Ja, dat kan maar onder twee voorwaarden:</a:t>
            </a:r>
          </a:p>
          <a:p>
            <a:pPr marL="457200" lvl="1" indent="0">
              <a:buNone/>
            </a:pPr>
            <a:r>
              <a:rPr lang="nl-NL" dirty="0">
                <a:latin typeface="Calibri" panose="020F0502020204030204" pitchFamily="34" charset="0"/>
                <a:cs typeface="Calibri" panose="020F0502020204030204" pitchFamily="34" charset="0"/>
              </a:rPr>
              <a:t>1: techniek heeft </a:t>
            </a:r>
            <a:r>
              <a:rPr lang="nl-NL" b="1" dirty="0">
                <a:latin typeface="Calibri" panose="020F0502020204030204" pitchFamily="34" charset="0"/>
                <a:cs typeface="Calibri" panose="020F0502020204030204" pitchFamily="34" charset="0"/>
              </a:rPr>
              <a:t>intentionaliteit</a:t>
            </a:r>
            <a:r>
              <a:rPr lang="nl-NL" dirty="0">
                <a:latin typeface="Calibri" panose="020F0502020204030204" pitchFamily="34" charset="0"/>
                <a:cs typeface="Calibri" panose="020F0502020204030204" pitchFamily="34" charset="0"/>
              </a:rPr>
              <a:t> (bedoelingen)</a:t>
            </a:r>
          </a:p>
          <a:p>
            <a:pPr marL="914400" lvl="2" indent="0">
              <a:buNone/>
            </a:pPr>
            <a:r>
              <a:rPr lang="nl-NL" sz="2200" dirty="0">
                <a:latin typeface="Calibri" panose="020F0502020204030204" pitchFamily="34" charset="0"/>
                <a:cs typeface="Calibri" panose="020F0502020204030204" pitchFamily="34" charset="0"/>
              </a:rPr>
              <a:t>Zie boek: H2 Wijsgerige Antropologie, § 3.3 </a:t>
            </a:r>
          </a:p>
          <a:p>
            <a:pPr marL="457200" lvl="1" indent="0">
              <a:buNone/>
            </a:pPr>
            <a:r>
              <a:rPr lang="nl-NL" dirty="0">
                <a:latin typeface="Calibri" panose="020F0502020204030204" pitchFamily="34" charset="0"/>
                <a:cs typeface="Calibri" panose="020F0502020204030204" pitchFamily="34" charset="0"/>
              </a:rPr>
              <a:t>2: techniek heeft een zekere mate van </a:t>
            </a:r>
            <a:r>
              <a:rPr lang="nl-NL" b="1" dirty="0">
                <a:latin typeface="Calibri" panose="020F0502020204030204" pitchFamily="34" charset="0"/>
                <a:cs typeface="Calibri" panose="020F0502020204030204" pitchFamily="34" charset="0"/>
              </a:rPr>
              <a:t>vrijheid</a:t>
            </a:r>
            <a:r>
              <a:rPr lang="nl-NL" dirty="0">
                <a:latin typeface="Calibri" panose="020F0502020204030204" pitchFamily="34" charset="0"/>
                <a:cs typeface="Calibri" panose="020F0502020204030204" pitchFamily="34" charset="0"/>
              </a:rPr>
              <a:t> om die bedoeling te realiseren</a:t>
            </a:r>
          </a:p>
          <a:p>
            <a:pPr marL="914400" lvl="3" indent="0">
              <a:spcBef>
                <a:spcPts val="1000"/>
              </a:spcBef>
              <a:buNone/>
            </a:pPr>
            <a:r>
              <a:rPr lang="nl-NL" sz="2200" dirty="0">
                <a:latin typeface="Calibri" panose="020F0502020204030204" pitchFamily="34" charset="0"/>
                <a:cs typeface="Calibri" panose="020F0502020204030204" pitchFamily="34" charset="0"/>
              </a:rPr>
              <a:t>Zie boek: H2 Wijsgerige Antropologie, §§ 4.1, 4.2</a:t>
            </a:r>
          </a:p>
          <a:p>
            <a:pPr marL="914400" lvl="3" indent="0">
              <a:spcBef>
                <a:spcPts val="1000"/>
              </a:spcBef>
              <a:buNone/>
            </a:pPr>
            <a:endParaRPr lang="nl-NL" sz="2200" dirty="0">
              <a:latin typeface="Calibri" panose="020F0502020204030204" pitchFamily="34" charset="0"/>
              <a:cs typeface="Calibri" panose="020F0502020204030204" pitchFamily="34" charset="0"/>
            </a:endParaRPr>
          </a:p>
          <a:p>
            <a:pPr marL="0" lvl="1" indent="0">
              <a:spcBef>
                <a:spcPts val="1000"/>
              </a:spcBef>
              <a:buNone/>
            </a:pPr>
            <a:r>
              <a:rPr lang="nl-NL" dirty="0">
                <a:latin typeface="Calibri" panose="020F0502020204030204" pitchFamily="34" charset="0"/>
                <a:cs typeface="Calibri" panose="020F0502020204030204" pitchFamily="34" charset="0"/>
                <a:hlinkClick r:id="rId2"/>
              </a:rPr>
              <a:t>https://nos.nl/l/2252501</a:t>
            </a:r>
            <a:endParaRPr lang="nl-NL" sz="2800" dirty="0">
              <a:latin typeface="Calibri" panose="020F0502020204030204" pitchFamily="34" charset="0"/>
              <a:cs typeface="Calibri" panose="020F0502020204030204" pitchFamily="34" charset="0"/>
            </a:endParaRPr>
          </a:p>
          <a:p>
            <a:pPr marL="0" indent="0">
              <a:buNone/>
            </a:pPr>
            <a:endParaRPr lang="nl-N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3219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Heeft techniek een moraal?</a:t>
            </a:r>
            <a:endParaRPr lang="nl-NL" dirty="0"/>
          </a:p>
        </p:txBody>
      </p:sp>
      <p:sp>
        <p:nvSpPr>
          <p:cNvPr id="3" name="Tijdelijke aanduiding voor inhoud 2"/>
          <p:cNvSpPr>
            <a:spLocks noGrp="1"/>
          </p:cNvSpPr>
          <p:nvPr>
            <p:ph idx="1"/>
          </p:nvPr>
        </p:nvSpPr>
        <p:spPr/>
        <p:txBody>
          <a:bodyPr>
            <a:normAutofit/>
          </a:bodyPr>
          <a:lstStyle/>
          <a:p>
            <a:pPr marL="0" lvl="0" indent="0">
              <a:spcBef>
                <a:spcPts val="600"/>
              </a:spcBef>
              <a:buNone/>
            </a:pPr>
            <a:r>
              <a:rPr lang="nl-NL" sz="2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alibri" panose="020F0502020204030204" pitchFamily="34" charset="0"/>
                <a:cs typeface="Calibri" panose="020F0502020204030204" pitchFamily="34" charset="0"/>
              </a:rPr>
              <a:t>Conclusie: techniek bedrijft op de een of andere manier moraal</a:t>
            </a:r>
          </a:p>
          <a:p>
            <a:pPr marL="0" indent="0">
              <a:buNone/>
            </a:pPr>
            <a:endParaRPr lang="nl-NL" sz="1200" dirty="0"/>
          </a:p>
          <a:p>
            <a:pPr marL="0" indent="0">
              <a:buNone/>
            </a:pPr>
            <a:endParaRPr lang="nl-NL" sz="2400" dirty="0">
              <a:latin typeface="Calibri" panose="020F0502020204030204" pitchFamily="34" charset="0"/>
              <a:cs typeface="Calibri" panose="020F0502020204030204" pitchFamily="34" charset="0"/>
            </a:endParaRPr>
          </a:p>
          <a:p>
            <a:pPr marL="0" indent="0">
              <a:buNone/>
            </a:pPr>
            <a:endParaRPr lang="nl-NL" sz="2400" dirty="0">
              <a:latin typeface="Calibri" panose="020F0502020204030204" pitchFamily="34" charset="0"/>
              <a:cs typeface="Calibri" panose="020F0502020204030204" pitchFamily="34" charset="0"/>
            </a:endParaRPr>
          </a:p>
          <a:p>
            <a:pPr marL="0" indent="0">
              <a:buNone/>
            </a:pPr>
            <a:endParaRPr lang="nl-NL" sz="2400" dirty="0">
              <a:latin typeface="Calibri" panose="020F0502020204030204" pitchFamily="34" charset="0"/>
              <a:cs typeface="Calibri" panose="020F0502020204030204" pitchFamily="34" charset="0"/>
            </a:endParaRPr>
          </a:p>
          <a:p>
            <a:pPr marL="0" indent="0">
              <a:buNone/>
            </a:pPr>
            <a:endParaRPr lang="nl-NL" sz="2400" dirty="0">
              <a:latin typeface="Calibri" panose="020F0502020204030204" pitchFamily="34" charset="0"/>
              <a:cs typeface="Calibri" panose="020F0502020204030204" pitchFamily="34" charset="0"/>
            </a:endParaRPr>
          </a:p>
          <a:p>
            <a:pPr marL="0" indent="0">
              <a:buNone/>
            </a:pPr>
            <a:endParaRPr lang="nl-NL" sz="2400" dirty="0">
              <a:latin typeface="Calibri" panose="020F0502020204030204" pitchFamily="34" charset="0"/>
              <a:cs typeface="Calibri" panose="020F0502020204030204" pitchFamily="34" charset="0"/>
            </a:endParaRPr>
          </a:p>
          <a:p>
            <a:pPr marL="0" indent="0">
              <a:spcBef>
                <a:spcPts val="0"/>
              </a:spcBef>
              <a:spcAft>
                <a:spcPts val="600"/>
              </a:spcAft>
              <a:buNone/>
            </a:pPr>
            <a:endParaRPr lang="nl-NL" sz="1200" dirty="0">
              <a:latin typeface="Calibri" panose="020F0502020204030204" pitchFamily="34" charset="0"/>
              <a:cs typeface="Calibri" panose="020F0502020204030204" pitchFamily="34" charset="0"/>
            </a:endParaRPr>
          </a:p>
          <a:p>
            <a:pPr marL="0" indent="0">
              <a:spcBef>
                <a:spcPts val="0"/>
              </a:spcBef>
              <a:buNone/>
            </a:pPr>
            <a:r>
              <a:rPr lang="nl-NL" sz="2400" dirty="0">
                <a:latin typeface="Calibri" panose="020F0502020204030204" pitchFamily="34" charset="0"/>
                <a:cs typeface="Calibri" panose="020F0502020204030204" pitchFamily="34" charset="0"/>
              </a:rPr>
              <a:t>Bedrijft </a:t>
            </a:r>
            <a:r>
              <a:rPr lang="nl-NL" sz="2400" dirty="0" err="1">
                <a:latin typeface="Calibri" panose="020F0502020204030204" pitchFamily="34" charset="0"/>
                <a:cs typeface="Calibri" panose="020F0502020204030204" pitchFamily="34" charset="0"/>
              </a:rPr>
              <a:t>Asimo</a:t>
            </a:r>
            <a:r>
              <a:rPr lang="nl-NL" sz="2400" dirty="0">
                <a:latin typeface="Calibri" panose="020F0502020204030204" pitchFamily="34" charset="0"/>
                <a:cs typeface="Calibri" panose="020F0502020204030204" pitchFamily="34" charset="0"/>
              </a:rPr>
              <a:t> moraal? Wat </a:t>
            </a:r>
            <a:r>
              <a:rPr lang="nl-NL" sz="2400" dirty="0" err="1">
                <a:latin typeface="Calibri" panose="020F0502020204030204" pitchFamily="34" charset="0"/>
                <a:cs typeface="Calibri" panose="020F0502020204030204" pitchFamily="34" charset="0"/>
              </a:rPr>
              <a:t>ìs</a:t>
            </a:r>
            <a:r>
              <a:rPr lang="nl-NL" sz="2400" dirty="0">
                <a:latin typeface="Calibri" panose="020F0502020204030204" pitchFamily="34" charset="0"/>
                <a:cs typeface="Calibri" panose="020F0502020204030204" pitchFamily="34" charset="0"/>
              </a:rPr>
              <a:t> moraal?</a:t>
            </a:r>
          </a:p>
          <a:p>
            <a:pPr marL="0" indent="-342900">
              <a:spcBef>
                <a:spcPts val="0"/>
              </a:spcBef>
            </a:pPr>
            <a:r>
              <a:rPr lang="nl-NL" sz="2400" dirty="0">
                <a:latin typeface="Calibri" panose="020F0502020204030204" pitchFamily="34" charset="0"/>
                <a:cs typeface="Calibri" panose="020F0502020204030204" pitchFamily="34" charset="0"/>
              </a:rPr>
              <a:t>Is wat </a:t>
            </a:r>
            <a:r>
              <a:rPr lang="nl-NL" sz="2400" i="1" dirty="0">
                <a:latin typeface="Calibri" panose="020F0502020204030204" pitchFamily="34" charset="0"/>
                <a:cs typeface="Calibri" panose="020F0502020204030204" pitchFamily="34" charset="0"/>
              </a:rPr>
              <a:t>hij</a:t>
            </a:r>
            <a:r>
              <a:rPr lang="nl-NL" sz="2400" dirty="0">
                <a:latin typeface="Calibri" panose="020F0502020204030204" pitchFamily="34" charset="0"/>
                <a:cs typeface="Calibri" panose="020F0502020204030204" pitchFamily="34" charset="0"/>
              </a:rPr>
              <a:t> </a:t>
            </a:r>
            <a:r>
              <a:rPr lang="nl-NL" sz="2400" i="1" dirty="0">
                <a:latin typeface="Calibri" panose="020F0502020204030204" pitchFamily="34" charset="0"/>
                <a:cs typeface="Calibri" panose="020F0502020204030204" pitchFamily="34" charset="0"/>
              </a:rPr>
              <a:t>doet</a:t>
            </a:r>
            <a:r>
              <a:rPr lang="nl-NL" sz="2400" dirty="0">
                <a:latin typeface="Calibri" panose="020F0502020204030204" pitchFamily="34" charset="0"/>
                <a:cs typeface="Calibri" panose="020F0502020204030204" pitchFamily="34" charset="0"/>
              </a:rPr>
              <a:t> een morele handeling? Is hij </a:t>
            </a:r>
            <a:r>
              <a:rPr lang="nl-NL" sz="2400" i="1" dirty="0">
                <a:latin typeface="Calibri" panose="020F0502020204030204" pitchFamily="34" charset="0"/>
                <a:cs typeface="Calibri" panose="020F0502020204030204" pitchFamily="34" charset="0"/>
              </a:rPr>
              <a:t>object</a:t>
            </a:r>
            <a:r>
              <a:rPr lang="nl-NL" sz="2400" dirty="0">
                <a:latin typeface="Calibri" panose="020F0502020204030204" pitchFamily="34" charset="0"/>
                <a:cs typeface="Calibri" panose="020F0502020204030204" pitchFamily="34" charset="0"/>
              </a:rPr>
              <a:t> van een morele handeling?</a:t>
            </a:r>
          </a:p>
          <a:p>
            <a:pPr marL="0" indent="-342900">
              <a:spcBef>
                <a:spcPts val="0"/>
              </a:spcBef>
            </a:pPr>
            <a:r>
              <a:rPr lang="nl-NL" sz="2400" dirty="0">
                <a:latin typeface="Calibri" panose="020F0502020204030204" pitchFamily="34" charset="0"/>
                <a:cs typeface="Calibri" panose="020F0502020204030204" pitchFamily="34" charset="0"/>
              </a:rPr>
              <a:t>Is wat </a:t>
            </a:r>
            <a:r>
              <a:rPr lang="nl-NL" sz="2400" dirty="0" err="1">
                <a:latin typeface="Calibri" panose="020F0502020204030204" pitchFamily="34" charset="0"/>
                <a:cs typeface="Calibri" panose="020F0502020204030204" pitchFamily="34" charset="0"/>
              </a:rPr>
              <a:t>Asimo</a:t>
            </a:r>
            <a:r>
              <a:rPr lang="nl-NL" sz="2400" dirty="0">
                <a:latin typeface="Calibri" panose="020F0502020204030204" pitchFamily="34" charset="0"/>
                <a:cs typeface="Calibri" panose="020F0502020204030204" pitchFamily="34" charset="0"/>
              </a:rPr>
              <a:t> doet </a:t>
            </a:r>
            <a:r>
              <a:rPr lang="nl-NL" sz="2400" i="1" dirty="0">
                <a:latin typeface="Calibri" panose="020F0502020204030204" pitchFamily="34" charset="0"/>
                <a:cs typeface="Calibri" panose="020F0502020204030204" pitchFamily="34" charset="0"/>
              </a:rPr>
              <a:t>van invloed op </a:t>
            </a:r>
            <a:r>
              <a:rPr lang="nl-NL" sz="2400" dirty="0">
                <a:latin typeface="Calibri" panose="020F0502020204030204" pitchFamily="34" charset="0"/>
                <a:cs typeface="Calibri" panose="020F0502020204030204" pitchFamily="34" charset="0"/>
              </a:rPr>
              <a:t>het morele handelen van een mens?</a:t>
            </a:r>
          </a:p>
          <a:p>
            <a:pPr marL="0" indent="0">
              <a:buNone/>
            </a:pPr>
            <a:endParaRPr lang="nl-NL" sz="2400" dirty="0">
              <a:latin typeface="Calibri" panose="020F0502020204030204" pitchFamily="34" charset="0"/>
              <a:cs typeface="Calibri" panose="020F0502020204030204" pitchFamily="34" charset="0"/>
            </a:endParaRPr>
          </a:p>
        </p:txBody>
      </p:sp>
      <p:pic>
        <p:nvPicPr>
          <p:cNvPr id="4" name="Afbeelding 3" descr="Afbeeldingsresultaat voor Matthias Scheutz, Tufts University Massachusetts">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0520" y="2348175"/>
            <a:ext cx="3863789" cy="2492188"/>
          </a:xfrm>
          <a:prstGeom prst="rect">
            <a:avLst/>
          </a:prstGeom>
          <a:noFill/>
          <a:ln>
            <a:noFill/>
          </a:ln>
        </p:spPr>
      </p:pic>
    </p:spTree>
    <p:extLst>
      <p:ext uri="{BB962C8B-B14F-4D97-AF65-F5344CB8AC3E}">
        <p14:creationId xmlns:p14="http://schemas.microsoft.com/office/powerpoint/2010/main" val="20953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Intentionaliteit</a:t>
            </a:r>
          </a:p>
        </p:txBody>
      </p:sp>
      <p:sp>
        <p:nvSpPr>
          <p:cNvPr id="3" name="Tijdelijke aanduiding voor inhoud 2"/>
          <p:cNvSpPr>
            <a:spLocks noGrp="1"/>
          </p:cNvSpPr>
          <p:nvPr>
            <p:ph idx="1"/>
          </p:nvPr>
        </p:nvSpPr>
        <p:spPr/>
        <p:txBody>
          <a:bodyPr/>
          <a:lstStyle/>
          <a:p>
            <a:pPr marL="0" indent="0">
              <a:spcAft>
                <a:spcPts val="600"/>
              </a:spcAft>
              <a:buNone/>
            </a:pPr>
            <a:r>
              <a:rPr lang="nl-NL" b="1" dirty="0">
                <a:latin typeface="Calibri" panose="020F0502020204030204" pitchFamily="34" charset="0"/>
                <a:cs typeface="Calibri" panose="020F0502020204030204" pitchFamily="34" charset="0"/>
              </a:rPr>
              <a:t>Intentionaliteit – wat is het?</a:t>
            </a:r>
          </a:p>
          <a:p>
            <a:pPr marL="0" indent="0" algn="just">
              <a:spcBef>
                <a:spcPts val="0"/>
              </a:spcBef>
              <a:buNone/>
            </a:pPr>
            <a:r>
              <a:rPr lang="nl-NL" sz="2600" dirty="0">
                <a:latin typeface="Calibri" panose="020F0502020204030204" pitchFamily="34" charset="0"/>
                <a:cs typeface="Calibri" panose="020F0502020204030204" pitchFamily="34" charset="0"/>
              </a:rPr>
              <a:t>“Een kenmerk van [menselijke, VB] mentale toestanden is dat deze gericht zijn op een object, dat wil zeggen, op iets buiten de persoon die deze mentale toestanden heeft”, (Leren Filosoferen, H2, 3.3, p. 48).</a:t>
            </a:r>
          </a:p>
          <a:p>
            <a:pPr marL="0" indent="0" algn="just">
              <a:spcBef>
                <a:spcPts val="0"/>
              </a:spcBef>
              <a:buNone/>
            </a:pPr>
            <a:endParaRPr lang="nl-NL" sz="2000" dirty="0">
              <a:latin typeface="Calibri" panose="020F0502020204030204" pitchFamily="34" charset="0"/>
              <a:cs typeface="Calibri" panose="020F0502020204030204" pitchFamily="34" charset="0"/>
            </a:endParaRPr>
          </a:p>
          <a:p>
            <a:pPr marL="0" indent="0" algn="just">
              <a:spcBef>
                <a:spcPts val="0"/>
              </a:spcBef>
              <a:buNone/>
            </a:pPr>
            <a:r>
              <a:rPr lang="nl-NL" sz="2600" dirty="0">
                <a:latin typeface="Calibri" panose="020F0502020204030204" pitchFamily="34" charset="0"/>
                <a:cs typeface="Calibri" panose="020F0502020204030204" pitchFamily="34" charset="0"/>
              </a:rPr>
              <a:t>“Deze eigenschap van ‘ergens op gericht zijn’ noemen we </a:t>
            </a:r>
            <a:r>
              <a:rPr lang="nl-NL" sz="2600" b="1" i="1" dirty="0">
                <a:latin typeface="Calibri" panose="020F0502020204030204" pitchFamily="34" charset="0"/>
                <a:cs typeface="Calibri" panose="020F0502020204030204" pitchFamily="34" charset="0"/>
              </a:rPr>
              <a:t>intentionaliteit</a:t>
            </a:r>
            <a:r>
              <a:rPr lang="nl-NL" sz="2600" dirty="0">
                <a:latin typeface="Calibri" panose="020F0502020204030204" pitchFamily="34" charset="0"/>
                <a:cs typeface="Calibri" panose="020F0502020204030204" pitchFamily="34" charset="0"/>
              </a:rPr>
              <a:t>”.</a:t>
            </a:r>
            <a:endParaRPr lang="nl-NL" sz="2600" b="1" i="1" dirty="0">
              <a:latin typeface="Calibri" panose="020F0502020204030204" pitchFamily="34" charset="0"/>
              <a:cs typeface="Calibri" panose="020F0502020204030204" pitchFamily="34" charset="0"/>
            </a:endParaRPr>
          </a:p>
          <a:p>
            <a:pPr marL="0" indent="0" algn="just">
              <a:spcBef>
                <a:spcPts val="0"/>
              </a:spcBef>
              <a:buNone/>
            </a:pPr>
            <a:endParaRPr lang="nl-NL" sz="2000" dirty="0">
              <a:latin typeface="Calibri" panose="020F0502020204030204" pitchFamily="34" charset="0"/>
              <a:cs typeface="Calibri" panose="020F0502020204030204" pitchFamily="34" charset="0"/>
            </a:endParaRPr>
          </a:p>
          <a:p>
            <a:pPr marL="0" indent="0" algn="just">
              <a:spcBef>
                <a:spcPts val="0"/>
              </a:spcBef>
              <a:buNone/>
            </a:pPr>
            <a:r>
              <a:rPr lang="nl-NL" sz="2600" dirty="0">
                <a:latin typeface="Calibri" panose="020F0502020204030204" pitchFamily="34" charset="0"/>
                <a:cs typeface="Calibri" panose="020F0502020204030204" pitchFamily="34" charset="0"/>
              </a:rPr>
              <a:t>“Op intentionele wijze bestaan, betekent dat een object </a:t>
            </a:r>
            <a:r>
              <a:rPr lang="nl-NL" sz="2600" i="1" dirty="0">
                <a:latin typeface="Calibri" panose="020F0502020204030204" pitchFamily="34" charset="0"/>
                <a:cs typeface="Calibri" panose="020F0502020204030204" pitchFamily="34" charset="0"/>
              </a:rPr>
              <a:t>in</a:t>
            </a:r>
            <a:r>
              <a:rPr lang="nl-NL" sz="2600" dirty="0">
                <a:latin typeface="Calibri" panose="020F0502020204030204" pitchFamily="34" charset="0"/>
                <a:cs typeface="Calibri" panose="020F0502020204030204" pitchFamily="34" charset="0"/>
              </a:rPr>
              <a:t> iets anders bestaat; bijv. de afgebeelde persoon is intentioneel aanwezig in de foto”.</a:t>
            </a:r>
          </a:p>
        </p:txBody>
      </p:sp>
    </p:spTree>
    <p:extLst>
      <p:ext uri="{BB962C8B-B14F-4D97-AF65-F5344CB8AC3E}">
        <p14:creationId xmlns:p14="http://schemas.microsoft.com/office/powerpoint/2010/main" val="284068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Intentionaliteit</a:t>
            </a:r>
          </a:p>
        </p:txBody>
      </p:sp>
      <p:sp>
        <p:nvSpPr>
          <p:cNvPr id="3" name="Tijdelijke aanduiding voor inhoud 2"/>
          <p:cNvSpPr>
            <a:spLocks noGrp="1"/>
          </p:cNvSpPr>
          <p:nvPr>
            <p:ph idx="1"/>
          </p:nvPr>
        </p:nvSpPr>
        <p:spPr/>
        <p:txBody>
          <a:bodyPr/>
          <a:lstStyle/>
          <a:p>
            <a:pPr marL="0" indent="0">
              <a:spcAft>
                <a:spcPts val="600"/>
              </a:spcAft>
              <a:buNone/>
            </a:pPr>
            <a:r>
              <a:rPr lang="nl-NL" b="1" dirty="0">
                <a:latin typeface="Calibri" panose="020F0502020204030204" pitchFamily="34" charset="0"/>
                <a:cs typeface="Calibri" panose="020F0502020204030204" pitchFamily="34" charset="0"/>
              </a:rPr>
              <a:t>Intentionaliteit – wat is het?</a:t>
            </a:r>
          </a:p>
          <a:p>
            <a:pPr marL="0" indent="0" algn="just">
              <a:spcBef>
                <a:spcPts val="0"/>
              </a:spcBef>
              <a:buNone/>
            </a:pPr>
            <a:r>
              <a:rPr lang="nl-NL" sz="2600" dirty="0">
                <a:latin typeface="Calibri" panose="020F0502020204030204" pitchFamily="34" charset="0"/>
                <a:cs typeface="Calibri" panose="020F0502020204030204" pitchFamily="34" charset="0"/>
              </a:rPr>
              <a:t>Intentioneel gedrag wordt wel als typisch menselijk beschouwd.</a:t>
            </a:r>
          </a:p>
          <a:p>
            <a:pPr marL="0" indent="0" algn="just">
              <a:spcBef>
                <a:spcPts val="0"/>
              </a:spcBef>
              <a:buNone/>
            </a:pPr>
            <a:endParaRPr lang="nl-NL" sz="2600" dirty="0">
              <a:latin typeface="Calibri" panose="020F0502020204030204" pitchFamily="34" charset="0"/>
              <a:cs typeface="Calibri" panose="020F0502020204030204" pitchFamily="34" charset="0"/>
            </a:endParaRPr>
          </a:p>
          <a:p>
            <a:pPr marL="0" indent="0" algn="just">
              <a:spcBef>
                <a:spcPts val="0"/>
              </a:spcBef>
              <a:buNone/>
            </a:pPr>
            <a:r>
              <a:rPr lang="nl-NL" sz="2600" dirty="0">
                <a:latin typeface="Calibri" panose="020F0502020204030204" pitchFamily="34" charset="0"/>
                <a:cs typeface="Calibri" panose="020F0502020204030204" pitchFamily="34" charset="0"/>
              </a:rPr>
              <a:t>Intentionaliteit veronderstelt het bestaan van mentale toestanden.</a:t>
            </a:r>
          </a:p>
          <a:p>
            <a:pPr marL="0" indent="0" algn="just">
              <a:spcBef>
                <a:spcPts val="0"/>
              </a:spcBef>
              <a:buNone/>
            </a:pPr>
            <a:endParaRPr lang="nl-NL" sz="2600" dirty="0">
              <a:latin typeface="Calibri" panose="020F0502020204030204" pitchFamily="34" charset="0"/>
              <a:cs typeface="Calibri" panose="020F0502020204030204" pitchFamily="34" charset="0"/>
            </a:endParaRPr>
          </a:p>
          <a:p>
            <a:pPr marL="0" indent="0" algn="just">
              <a:spcBef>
                <a:spcPts val="0"/>
              </a:spcBef>
              <a:buNone/>
            </a:pPr>
            <a:r>
              <a:rPr lang="nl-NL" sz="2600" dirty="0">
                <a:latin typeface="Calibri" panose="020F0502020204030204" pitchFamily="34" charset="0"/>
                <a:cs typeface="Calibri" panose="020F0502020204030204" pitchFamily="34" charset="0"/>
              </a:rPr>
              <a:t>“De relatie tussen de mier</a:t>
            </a:r>
          </a:p>
          <a:p>
            <a:pPr marL="0" indent="0" algn="just">
              <a:spcBef>
                <a:spcPts val="0"/>
              </a:spcBef>
              <a:buNone/>
            </a:pPr>
            <a:r>
              <a:rPr lang="nl-NL" sz="2600" dirty="0">
                <a:latin typeface="Calibri" panose="020F0502020204030204" pitchFamily="34" charset="0"/>
                <a:cs typeface="Calibri" panose="020F0502020204030204" pitchFamily="34" charset="0"/>
              </a:rPr>
              <a:t>en de tekening is van </a:t>
            </a:r>
          </a:p>
          <a:p>
            <a:pPr marL="0" indent="0" algn="just">
              <a:spcBef>
                <a:spcPts val="0"/>
              </a:spcBef>
              <a:buNone/>
            </a:pPr>
            <a:r>
              <a:rPr lang="nl-NL" sz="2600" dirty="0">
                <a:latin typeface="Calibri" panose="020F0502020204030204" pitchFamily="34" charset="0"/>
                <a:cs typeface="Calibri" panose="020F0502020204030204" pitchFamily="34" charset="0"/>
              </a:rPr>
              <a:t>toevallige aard”</a:t>
            </a:r>
          </a:p>
          <a:p>
            <a:pPr marL="0" indent="0" algn="just">
              <a:spcBef>
                <a:spcPts val="0"/>
              </a:spcBef>
              <a:buNone/>
            </a:pPr>
            <a:endParaRPr lang="nl-NL" sz="2600" dirty="0">
              <a:latin typeface="Calibri" panose="020F0502020204030204" pitchFamily="34" charset="0"/>
              <a:cs typeface="Calibri" panose="020F0502020204030204" pitchFamily="34" charset="0"/>
            </a:endParaRPr>
          </a:p>
          <a:p>
            <a:pPr marL="0" indent="0" algn="just">
              <a:spcBef>
                <a:spcPts val="0"/>
              </a:spcBef>
              <a:buNone/>
            </a:pPr>
            <a:r>
              <a:rPr lang="nl-NL" sz="2600" dirty="0">
                <a:latin typeface="Calibri" panose="020F0502020204030204" pitchFamily="34" charset="0"/>
                <a:cs typeface="Calibri" panose="020F0502020204030204" pitchFamily="34" charset="0"/>
              </a:rPr>
              <a:t>Welk huisdier heb jij?</a:t>
            </a:r>
          </a:p>
          <a:p>
            <a:pPr marL="0" indent="0" algn="just">
              <a:spcBef>
                <a:spcPts val="0"/>
              </a:spcBef>
              <a:buNone/>
            </a:pPr>
            <a:r>
              <a:rPr lang="nl-NL" sz="2600" dirty="0">
                <a:latin typeface="Calibri" panose="020F0502020204030204" pitchFamily="34" charset="0"/>
                <a:cs typeface="Calibri" panose="020F0502020204030204" pitchFamily="34" charset="0"/>
              </a:rPr>
              <a:t>Intentionaliteit? Waarom?</a:t>
            </a:r>
          </a:p>
          <a:p>
            <a:pPr marL="0" indent="0" algn="just">
              <a:spcBef>
                <a:spcPts val="0"/>
              </a:spcBef>
              <a:buNone/>
            </a:pPr>
            <a:endParaRPr lang="nl-NL" sz="2000" dirty="0">
              <a:latin typeface="Calibri" panose="020F0502020204030204" pitchFamily="34" charset="0"/>
              <a:cs typeface="Calibri" panose="020F0502020204030204" pitchFamily="34" charset="0"/>
            </a:endParaRPr>
          </a:p>
        </p:txBody>
      </p:sp>
      <p:pic>
        <p:nvPicPr>
          <p:cNvPr id="5" name="Afbeelding 4"/>
          <p:cNvPicPr>
            <a:picLocks noChangeAspect="1"/>
          </p:cNvPicPr>
          <p:nvPr/>
        </p:nvPicPr>
        <p:blipFill>
          <a:blip r:embed="rId2"/>
          <a:stretch>
            <a:fillRect/>
          </a:stretch>
        </p:blipFill>
        <p:spPr>
          <a:xfrm>
            <a:off x="5268650" y="3618044"/>
            <a:ext cx="2304413" cy="2340000"/>
          </a:xfrm>
          <a:prstGeom prst="rect">
            <a:avLst/>
          </a:prstGeom>
        </p:spPr>
      </p:pic>
      <p:pic>
        <p:nvPicPr>
          <p:cNvPr id="7" name="Afbeelding 6"/>
          <p:cNvPicPr>
            <a:picLocks noChangeAspect="1"/>
          </p:cNvPicPr>
          <p:nvPr/>
        </p:nvPicPr>
        <p:blipFill>
          <a:blip r:embed="rId3"/>
          <a:stretch>
            <a:fillRect/>
          </a:stretch>
        </p:blipFill>
        <p:spPr>
          <a:xfrm>
            <a:off x="8296346" y="3618044"/>
            <a:ext cx="2061857" cy="2340000"/>
          </a:xfrm>
          <a:prstGeom prst="rect">
            <a:avLst/>
          </a:prstGeom>
        </p:spPr>
      </p:pic>
    </p:spTree>
    <p:extLst>
      <p:ext uri="{BB962C8B-B14F-4D97-AF65-F5344CB8AC3E}">
        <p14:creationId xmlns:p14="http://schemas.microsoft.com/office/powerpoint/2010/main" val="187483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latin typeface="Calibri" panose="020F0502020204030204" pitchFamily="34" charset="0"/>
                <a:cs typeface="Calibri" panose="020F0502020204030204" pitchFamily="34" charset="0"/>
              </a:rPr>
              <a:t>Intentionaliteit</a:t>
            </a:r>
          </a:p>
        </p:txBody>
      </p:sp>
      <p:sp>
        <p:nvSpPr>
          <p:cNvPr id="3" name="Tijdelijke aanduiding voor inhoud 2"/>
          <p:cNvSpPr>
            <a:spLocks noGrp="1"/>
          </p:cNvSpPr>
          <p:nvPr>
            <p:ph idx="1"/>
          </p:nvPr>
        </p:nvSpPr>
        <p:spPr/>
        <p:txBody>
          <a:bodyPr>
            <a:normAutofit fontScale="92500" lnSpcReduction="10000"/>
          </a:bodyPr>
          <a:lstStyle/>
          <a:p>
            <a:pPr marL="0" indent="0">
              <a:spcAft>
                <a:spcPts val="600"/>
              </a:spcAft>
              <a:buNone/>
            </a:pPr>
            <a:r>
              <a:rPr lang="nl-NL" b="1" dirty="0">
                <a:latin typeface="Calibri" panose="020F0502020204030204" pitchFamily="34" charset="0"/>
                <a:cs typeface="Calibri" panose="020F0502020204030204" pitchFamily="34" charset="0"/>
              </a:rPr>
              <a:t>Intentionaliteit – Verschil tussen ‘echt’ en ‘alsof’</a:t>
            </a:r>
          </a:p>
          <a:p>
            <a:pPr marL="0" indent="0">
              <a:spcBef>
                <a:spcPts val="0"/>
              </a:spcBef>
              <a:buNone/>
            </a:pPr>
            <a:endParaRPr lang="nl-NL" sz="1200" dirty="0">
              <a:latin typeface="Calibri" panose="020F0502020204030204" pitchFamily="34" charset="0"/>
              <a:cs typeface="Calibri" panose="020F0502020204030204" pitchFamily="34" charset="0"/>
            </a:endParaRPr>
          </a:p>
          <a:p>
            <a:pPr marL="0" indent="0">
              <a:spcBef>
                <a:spcPts val="600"/>
              </a:spcBef>
              <a:buNone/>
            </a:pPr>
            <a:r>
              <a:rPr lang="nl-NL" sz="2600" dirty="0">
                <a:latin typeface="Calibri" panose="020F0502020204030204" pitchFamily="34" charset="0"/>
                <a:cs typeface="Calibri" panose="020F0502020204030204" pitchFamily="34" charset="0"/>
              </a:rPr>
              <a:t>John </a:t>
            </a:r>
            <a:r>
              <a:rPr lang="nl-NL" sz="2600" dirty="0" err="1">
                <a:latin typeface="Calibri" panose="020F0502020204030204" pitchFamily="34" charset="0"/>
                <a:cs typeface="Calibri" panose="020F0502020204030204" pitchFamily="34" charset="0"/>
              </a:rPr>
              <a:t>Searle</a:t>
            </a:r>
            <a:r>
              <a:rPr lang="nl-NL" sz="2600" dirty="0">
                <a:latin typeface="Calibri" panose="020F0502020204030204" pitchFamily="34" charset="0"/>
                <a:cs typeface="Calibri" panose="020F0502020204030204" pitchFamily="34" charset="0"/>
              </a:rPr>
              <a:t> (VS, 1932 – heden; #</a:t>
            </a:r>
            <a:r>
              <a:rPr lang="nl-NL" sz="2600" dirty="0" err="1">
                <a:latin typeface="Calibri" panose="020F0502020204030204" pitchFamily="34" charset="0"/>
                <a:cs typeface="Calibri" panose="020F0502020204030204" pitchFamily="34" charset="0"/>
              </a:rPr>
              <a:t>hetoo</a:t>
            </a:r>
            <a:r>
              <a:rPr lang="nl-NL" sz="2600" dirty="0">
                <a:latin typeface="Calibri" panose="020F0502020204030204" pitchFamily="34" charset="0"/>
                <a:cs typeface="Calibri" panose="020F0502020204030204" pitchFamily="34" charset="0"/>
              </a:rPr>
              <a:t>) maakte als eerste onderscheid tussen: </a:t>
            </a:r>
          </a:p>
          <a:p>
            <a:pPr marL="457200" lvl="1" indent="0">
              <a:spcBef>
                <a:spcPts val="600"/>
              </a:spcBef>
              <a:buNone/>
            </a:pPr>
            <a:r>
              <a:rPr lang="nl-NL" sz="2600" dirty="0">
                <a:latin typeface="Calibri" panose="020F0502020204030204" pitchFamily="34" charset="0"/>
                <a:cs typeface="Calibri" panose="020F0502020204030204" pitchFamily="34" charset="0"/>
              </a:rPr>
              <a:t>‘(echte) intentionaliteit’ en ‘as-</a:t>
            </a:r>
            <a:r>
              <a:rPr lang="nl-NL" sz="2600" dirty="0" err="1">
                <a:latin typeface="Calibri" panose="020F0502020204030204" pitchFamily="34" charset="0"/>
                <a:cs typeface="Calibri" panose="020F0502020204030204" pitchFamily="34" charset="0"/>
              </a:rPr>
              <a:t>if</a:t>
            </a:r>
            <a:r>
              <a:rPr lang="nl-NL" sz="2600" dirty="0">
                <a:latin typeface="Calibri" panose="020F0502020204030204" pitchFamily="34" charset="0"/>
                <a:cs typeface="Calibri" panose="020F0502020204030204" pitchFamily="34" charset="0"/>
              </a:rPr>
              <a:t> intentionaliteit’</a:t>
            </a:r>
          </a:p>
          <a:p>
            <a:pPr marL="0" indent="0">
              <a:spcBef>
                <a:spcPts val="600"/>
              </a:spcBef>
              <a:buNone/>
            </a:pPr>
            <a:endParaRPr lang="nl-NL" sz="1200" dirty="0">
              <a:latin typeface="Calibri" panose="020F0502020204030204" pitchFamily="34" charset="0"/>
              <a:cs typeface="Calibri" panose="020F0502020204030204" pitchFamily="34" charset="0"/>
            </a:endParaRPr>
          </a:p>
          <a:p>
            <a:pPr marL="0" indent="0">
              <a:spcBef>
                <a:spcPts val="600"/>
              </a:spcBef>
              <a:buNone/>
            </a:pPr>
            <a:r>
              <a:rPr lang="nl-NL" sz="2400" dirty="0">
                <a:latin typeface="Calibri" panose="020F0502020204030204" pitchFamily="34" charset="0"/>
                <a:cs typeface="Calibri" panose="020F0502020204030204" pitchFamily="34" charset="0"/>
              </a:rPr>
              <a:t>Dit verschil heeft te maken met het verschil tussen ‘sterke KI/AI’ en ‘zwakke KI/AI’. </a:t>
            </a:r>
          </a:p>
          <a:p>
            <a:pPr marL="0" indent="0">
              <a:spcBef>
                <a:spcPts val="600"/>
              </a:spcBef>
              <a:buNone/>
            </a:pPr>
            <a:endParaRPr lang="nl-NL" sz="1200" dirty="0">
              <a:latin typeface="Calibri" panose="020F0502020204030204" pitchFamily="34" charset="0"/>
              <a:cs typeface="Calibri" panose="020F0502020204030204" pitchFamily="34" charset="0"/>
            </a:endParaRPr>
          </a:p>
          <a:p>
            <a:pPr marL="0" indent="0">
              <a:spcBef>
                <a:spcPts val="600"/>
              </a:spcBef>
              <a:buNone/>
            </a:pPr>
            <a:r>
              <a:rPr lang="nl-NL" sz="2400" dirty="0">
                <a:latin typeface="Calibri" panose="020F0502020204030204" pitchFamily="34" charset="0"/>
                <a:cs typeface="Calibri" panose="020F0502020204030204" pitchFamily="34" charset="0"/>
              </a:rPr>
              <a:t>Het enige doel van "zwakke AI" is volgens </a:t>
            </a:r>
            <a:r>
              <a:rPr lang="nl-NL" sz="2400" dirty="0" err="1">
                <a:latin typeface="Calibri" panose="020F0502020204030204" pitchFamily="34" charset="0"/>
                <a:cs typeface="Calibri" panose="020F0502020204030204" pitchFamily="34" charset="0"/>
              </a:rPr>
              <a:t>Searle</a:t>
            </a:r>
            <a:r>
              <a:rPr lang="nl-NL" sz="2400" dirty="0">
                <a:latin typeface="Calibri" panose="020F0502020204030204" pitchFamily="34" charset="0"/>
                <a:cs typeface="Calibri" panose="020F0502020204030204" pitchFamily="34" charset="0"/>
              </a:rPr>
              <a:t>: </a:t>
            </a:r>
          </a:p>
          <a:p>
            <a:pPr marL="457200" lvl="1" indent="0">
              <a:spcBef>
                <a:spcPts val="600"/>
              </a:spcBef>
              <a:buNone/>
            </a:pPr>
            <a:r>
              <a:rPr lang="nl-NL" dirty="0">
                <a:latin typeface="Calibri" panose="020F0502020204030204" pitchFamily="34" charset="0"/>
                <a:cs typeface="Calibri" panose="020F0502020204030204" pitchFamily="34" charset="0"/>
              </a:rPr>
              <a:t>De succesvolle </a:t>
            </a:r>
            <a:r>
              <a:rPr lang="nl-NL" b="1" i="1" dirty="0">
                <a:latin typeface="Calibri" panose="020F0502020204030204" pitchFamily="34" charset="0"/>
                <a:cs typeface="Calibri" panose="020F0502020204030204" pitchFamily="34" charset="0"/>
              </a:rPr>
              <a:t>nabootsing</a:t>
            </a:r>
            <a:r>
              <a:rPr lang="nl-NL" dirty="0">
                <a:latin typeface="Calibri" panose="020F0502020204030204" pitchFamily="34" charset="0"/>
                <a:cs typeface="Calibri" panose="020F0502020204030204" pitchFamily="34" charset="0"/>
              </a:rPr>
              <a:t> van mentale toestanden, zonder enige poging om computers tot bewustzijn, gewaarwording, </a:t>
            </a:r>
            <a:r>
              <a:rPr lang="nl-NL" dirty="0" err="1">
                <a:latin typeface="Calibri" panose="020F0502020204030204" pitchFamily="34" charset="0"/>
                <a:cs typeface="Calibri" panose="020F0502020204030204" pitchFamily="34" charset="0"/>
              </a:rPr>
              <a:t>etc</a:t>
            </a:r>
            <a:r>
              <a:rPr lang="nl-NL" dirty="0">
                <a:latin typeface="Calibri" panose="020F0502020204030204" pitchFamily="34" charset="0"/>
                <a:cs typeface="Calibri" panose="020F0502020204030204" pitchFamily="34" charset="0"/>
              </a:rPr>
              <a:t>, te brengen. </a:t>
            </a:r>
          </a:p>
          <a:p>
            <a:pPr marL="0" indent="0">
              <a:spcBef>
                <a:spcPts val="600"/>
              </a:spcBef>
              <a:buNone/>
            </a:pPr>
            <a:r>
              <a:rPr lang="nl-NL" sz="2400" dirty="0">
                <a:latin typeface="Calibri" panose="020F0502020204030204" pitchFamily="34" charset="0"/>
                <a:cs typeface="Calibri" panose="020F0502020204030204" pitchFamily="34" charset="0"/>
              </a:rPr>
              <a:t>Het doel van "sterke AI" daarentegen is:</a:t>
            </a:r>
          </a:p>
          <a:p>
            <a:pPr marL="457200" lvl="1" indent="0">
              <a:spcBef>
                <a:spcPts val="600"/>
              </a:spcBef>
              <a:buNone/>
            </a:pPr>
            <a:r>
              <a:rPr lang="nl-NL" sz="2000" dirty="0">
                <a:latin typeface="Calibri" panose="020F0502020204030204" pitchFamily="34" charset="0"/>
                <a:cs typeface="Calibri" panose="020F0502020204030204" pitchFamily="34" charset="0"/>
              </a:rPr>
              <a:t> D</a:t>
            </a:r>
            <a:r>
              <a:rPr lang="nl-NL" dirty="0">
                <a:latin typeface="Calibri" panose="020F0502020204030204" pitchFamily="34" charset="0"/>
                <a:cs typeface="Calibri" panose="020F0502020204030204" pitchFamily="34" charset="0"/>
              </a:rPr>
              <a:t>e ontwikkeling van een computer met een bewustzijn dat </a:t>
            </a:r>
            <a:r>
              <a:rPr lang="nl-NL" b="1" i="1" dirty="0">
                <a:latin typeface="Calibri" panose="020F0502020204030204" pitchFamily="34" charset="0"/>
                <a:cs typeface="Calibri" panose="020F0502020204030204" pitchFamily="34" charset="0"/>
              </a:rPr>
              <a:t>gelijkt</a:t>
            </a:r>
            <a:r>
              <a:rPr lang="nl-NL" dirty="0">
                <a:latin typeface="Calibri" panose="020F0502020204030204" pitchFamily="34" charset="0"/>
                <a:cs typeface="Calibri" panose="020F0502020204030204" pitchFamily="34" charset="0"/>
              </a:rPr>
              <a:t> op dat van menselijke wezens.</a:t>
            </a:r>
            <a:endParaRPr lang="nl-NL"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704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epte">
  <a:themeElements>
    <a:clrScheme name="Diepte">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iept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ept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TM04033923[[fn=Diepte]]</Template>
  <TotalTime>1849</TotalTime>
  <Words>963</Words>
  <Application>Microsoft Office PowerPoint</Application>
  <PresentationFormat>Breedbeeld</PresentationFormat>
  <Paragraphs>131</Paragraphs>
  <Slides>17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17</vt:i4>
      </vt:variant>
    </vt:vector>
  </HeadingPairs>
  <TitlesOfParts>
    <vt:vector size="21" baseType="lpstr">
      <vt:lpstr>Arial</vt:lpstr>
      <vt:lpstr>Calibri</vt:lpstr>
      <vt:lpstr>Corbel</vt:lpstr>
      <vt:lpstr>Diepte</vt:lpstr>
      <vt:lpstr>Techniekfilosofie</vt:lpstr>
      <vt:lpstr>Heeft techniek een moraal?</vt:lpstr>
      <vt:lpstr>Heeft techniek een moraal?</vt:lpstr>
      <vt:lpstr>Heeft techniek een moraal?</vt:lpstr>
      <vt:lpstr>Heeft techniek een moraal?</vt:lpstr>
      <vt:lpstr>Heeft techniek een moraal?</vt:lpstr>
      <vt:lpstr>Intentionaliteit</vt:lpstr>
      <vt:lpstr>Intentionaliteit</vt:lpstr>
      <vt:lpstr>Intentionaliteit</vt:lpstr>
      <vt:lpstr>Intentionaliteit</vt:lpstr>
      <vt:lpstr>Intentionaliteit</vt:lpstr>
      <vt:lpstr>Intentionaliteit</vt:lpstr>
      <vt:lpstr>Intentionaliteit</vt:lpstr>
      <vt:lpstr>Intentionaliteit</vt:lpstr>
      <vt:lpstr>Intentionaliteit</vt:lpstr>
      <vt:lpstr>Intentionaliteit</vt:lpstr>
      <vt:lpstr>Intentionaliteit</vt:lpstr>
    </vt:vector>
  </TitlesOfParts>
  <Company>H.N. Werkman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of Mind</dc:title>
  <dc:creator>Vincent Bekkering</dc:creator>
  <cp:lastModifiedBy>Ockeloen, S. | Coornhert Gymnasium</cp:lastModifiedBy>
  <cp:revision>143</cp:revision>
  <cp:lastPrinted>2018-10-12T06:48:00Z</cp:lastPrinted>
  <dcterms:created xsi:type="dcterms:W3CDTF">2018-05-08T07:53:09Z</dcterms:created>
  <dcterms:modified xsi:type="dcterms:W3CDTF">2019-01-22T19:22:04Z</dcterms:modified>
</cp:coreProperties>
</file>