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416" r:id="rId3"/>
    <p:sldId id="419" r:id="rId4"/>
    <p:sldId id="423" r:id="rId5"/>
    <p:sldId id="420" r:id="rId6"/>
    <p:sldId id="417" r:id="rId7"/>
    <p:sldId id="418" r:id="rId8"/>
    <p:sldId id="422" r:id="rId9"/>
    <p:sldId id="421" r:id="rId10"/>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980"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5E27CB-1E0F-4EDA-8C06-28C39C24118C}" type="datetimeFigureOut">
              <a:rPr lang="nl-NL" smtClean="0"/>
              <a:pPr/>
              <a:t>14-1-2019</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183BCE-883A-43A6-8685-E1EA24A0B1E6}" type="slidenum">
              <a:rPr lang="nl-NL" smtClean="0"/>
              <a:pPr/>
              <a:t>‹nr.›</a:t>
            </a:fld>
            <a:endParaRPr lang="nl-NL"/>
          </a:p>
        </p:txBody>
      </p:sp>
    </p:spTree>
    <p:extLst>
      <p:ext uri="{BB962C8B-B14F-4D97-AF65-F5344CB8AC3E}">
        <p14:creationId xmlns:p14="http://schemas.microsoft.com/office/powerpoint/2010/main" val="1480598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B3183BCE-883A-43A6-8685-E1EA24A0B1E6}" type="slidenum">
              <a:rPr lang="nl-NL" smtClean="0"/>
              <a:pPr/>
              <a:t>1</a:t>
            </a:fld>
            <a:endParaRPr lang="nl-NL"/>
          </a:p>
        </p:txBody>
      </p:sp>
    </p:spTree>
    <p:extLst>
      <p:ext uri="{BB962C8B-B14F-4D97-AF65-F5344CB8AC3E}">
        <p14:creationId xmlns:p14="http://schemas.microsoft.com/office/powerpoint/2010/main" val="1654670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B3183BCE-883A-43A6-8685-E1EA24A0B1E6}" type="slidenum">
              <a:rPr lang="nl-NL" smtClean="0"/>
              <a:pPr/>
              <a:t>2</a:t>
            </a:fld>
            <a:endParaRPr lang="nl-NL"/>
          </a:p>
        </p:txBody>
      </p:sp>
    </p:spTree>
    <p:extLst>
      <p:ext uri="{BB962C8B-B14F-4D97-AF65-F5344CB8AC3E}">
        <p14:creationId xmlns:p14="http://schemas.microsoft.com/office/powerpoint/2010/main" val="3939488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B3183BCE-883A-43A6-8685-E1EA24A0B1E6}" type="slidenum">
              <a:rPr lang="nl-NL" smtClean="0"/>
              <a:pPr/>
              <a:t>3</a:t>
            </a:fld>
            <a:endParaRPr lang="nl-NL"/>
          </a:p>
        </p:txBody>
      </p:sp>
    </p:spTree>
    <p:extLst>
      <p:ext uri="{BB962C8B-B14F-4D97-AF65-F5344CB8AC3E}">
        <p14:creationId xmlns:p14="http://schemas.microsoft.com/office/powerpoint/2010/main" val="2787212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B3183BCE-883A-43A6-8685-E1EA24A0B1E6}" type="slidenum">
              <a:rPr lang="nl-NL" smtClean="0"/>
              <a:pPr/>
              <a:t>4</a:t>
            </a:fld>
            <a:endParaRPr lang="nl-NL"/>
          </a:p>
        </p:txBody>
      </p:sp>
    </p:spTree>
    <p:extLst>
      <p:ext uri="{BB962C8B-B14F-4D97-AF65-F5344CB8AC3E}">
        <p14:creationId xmlns:p14="http://schemas.microsoft.com/office/powerpoint/2010/main" val="4349268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B3183BCE-883A-43A6-8685-E1EA24A0B1E6}" type="slidenum">
              <a:rPr lang="nl-NL" smtClean="0"/>
              <a:pPr/>
              <a:t>5</a:t>
            </a:fld>
            <a:endParaRPr lang="nl-NL"/>
          </a:p>
        </p:txBody>
      </p:sp>
    </p:spTree>
    <p:extLst>
      <p:ext uri="{BB962C8B-B14F-4D97-AF65-F5344CB8AC3E}">
        <p14:creationId xmlns:p14="http://schemas.microsoft.com/office/powerpoint/2010/main" val="15056671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B3183BCE-883A-43A6-8685-E1EA24A0B1E6}" type="slidenum">
              <a:rPr lang="nl-NL" smtClean="0"/>
              <a:pPr/>
              <a:t>6</a:t>
            </a:fld>
            <a:endParaRPr lang="nl-NL"/>
          </a:p>
        </p:txBody>
      </p:sp>
    </p:spTree>
    <p:extLst>
      <p:ext uri="{BB962C8B-B14F-4D97-AF65-F5344CB8AC3E}">
        <p14:creationId xmlns:p14="http://schemas.microsoft.com/office/powerpoint/2010/main" val="2241993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B3183BCE-883A-43A6-8685-E1EA24A0B1E6}" type="slidenum">
              <a:rPr lang="nl-NL" smtClean="0"/>
              <a:pPr/>
              <a:t>7</a:t>
            </a:fld>
            <a:endParaRPr lang="nl-NL"/>
          </a:p>
        </p:txBody>
      </p:sp>
    </p:spTree>
    <p:extLst>
      <p:ext uri="{BB962C8B-B14F-4D97-AF65-F5344CB8AC3E}">
        <p14:creationId xmlns:p14="http://schemas.microsoft.com/office/powerpoint/2010/main" val="4549776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B3183BCE-883A-43A6-8685-E1EA24A0B1E6}" type="slidenum">
              <a:rPr lang="nl-NL" smtClean="0"/>
              <a:pPr/>
              <a:t>8</a:t>
            </a:fld>
            <a:endParaRPr lang="nl-NL"/>
          </a:p>
        </p:txBody>
      </p:sp>
    </p:spTree>
    <p:extLst>
      <p:ext uri="{BB962C8B-B14F-4D97-AF65-F5344CB8AC3E}">
        <p14:creationId xmlns:p14="http://schemas.microsoft.com/office/powerpoint/2010/main" val="24749862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B3183BCE-883A-43A6-8685-E1EA24A0B1E6}" type="slidenum">
              <a:rPr lang="nl-NL" smtClean="0"/>
              <a:pPr/>
              <a:t>9</a:t>
            </a:fld>
            <a:endParaRPr lang="nl-NL"/>
          </a:p>
        </p:txBody>
      </p:sp>
    </p:spTree>
    <p:extLst>
      <p:ext uri="{BB962C8B-B14F-4D97-AF65-F5344CB8AC3E}">
        <p14:creationId xmlns:p14="http://schemas.microsoft.com/office/powerpoint/2010/main" val="3184645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nl-NL"/>
              <a:t>Klik om de stijl te bewerken</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9F5FD917-5FFB-42C8-AEF7-8410E051DE1F}" type="datetimeFigureOut">
              <a:rPr lang="nl-NL" smtClean="0"/>
              <a:pPr/>
              <a:t>14-1-2019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B92A305-C2C6-4985-B9B3-7E5CE0486836}" type="slidenum">
              <a:rPr lang="nl-NL" smtClean="0"/>
              <a:pPr/>
              <a:t>‹nr.›</a:t>
            </a:fld>
            <a:endParaRPr lang="nl-NL"/>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Vertical Text Placeholder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9F5FD917-5FFB-42C8-AEF7-8410E051DE1F}" type="datetimeFigureOut">
              <a:rPr lang="nl-NL" smtClean="0"/>
              <a:pPr/>
              <a:t>14-1-2019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B92A305-C2C6-4985-B9B3-7E5CE0486836}"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nl-NL"/>
              <a:t>Klik om de stijl te bewerken</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F5FD917-5FFB-42C8-AEF7-8410E051DE1F}" type="datetimeFigureOut">
              <a:rPr lang="nl-NL" smtClean="0"/>
              <a:pPr/>
              <a:t>14-1-2019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B92A305-C2C6-4985-B9B3-7E5CE0486836}"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Content Placeholder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9F5FD917-5FFB-42C8-AEF7-8410E051DE1F}" type="datetimeFigureOut">
              <a:rPr lang="nl-NL" smtClean="0"/>
              <a:pPr/>
              <a:t>14-1-2019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B92A305-C2C6-4985-B9B3-7E5CE0486836}"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nl-NL"/>
              <a:t>Klik om de stijl te bewerken</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9F5FD917-5FFB-42C8-AEF7-8410E051DE1F}" type="datetimeFigureOut">
              <a:rPr lang="nl-NL" smtClean="0"/>
              <a:pPr/>
              <a:t>14-1-2019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B92A305-C2C6-4985-B9B3-7E5CE0486836}" type="slidenum">
              <a:rPr lang="nl-NL" smtClean="0"/>
              <a:pPr/>
              <a:t>‹nr.›</a:t>
            </a:fld>
            <a:endParaRPr lang="nl-NL"/>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9F5FD917-5FFB-42C8-AEF7-8410E051DE1F}" type="datetimeFigureOut">
              <a:rPr lang="nl-NL" smtClean="0"/>
              <a:pPr/>
              <a:t>14-1-2019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4B92A305-C2C6-4985-B9B3-7E5CE0486836}"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de stijl te bewerken</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F5FD917-5FFB-42C8-AEF7-8410E051DE1F}" type="datetimeFigureOut">
              <a:rPr lang="nl-NL" smtClean="0"/>
              <a:pPr/>
              <a:t>14-1-2019</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4B92A305-C2C6-4985-B9B3-7E5CE0486836}" type="slidenum">
              <a:rPr lang="nl-NL" smtClean="0"/>
              <a:pPr/>
              <a:t>‹nr.›</a:t>
            </a:fld>
            <a:endParaRPr lang="nl-NL"/>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Date Placeholder 2"/>
          <p:cNvSpPr>
            <a:spLocks noGrp="1"/>
          </p:cNvSpPr>
          <p:nvPr>
            <p:ph type="dt" sz="half" idx="10"/>
          </p:nvPr>
        </p:nvSpPr>
        <p:spPr/>
        <p:txBody>
          <a:bodyPr/>
          <a:lstStyle/>
          <a:p>
            <a:fld id="{9F5FD917-5FFB-42C8-AEF7-8410E051DE1F}" type="datetimeFigureOut">
              <a:rPr lang="nl-NL" smtClean="0"/>
              <a:pPr/>
              <a:t>14-1-2019</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4B92A305-C2C6-4985-B9B3-7E5CE0486836}"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5FD917-5FFB-42C8-AEF7-8410E051DE1F}" type="datetimeFigureOut">
              <a:rPr lang="nl-NL" smtClean="0"/>
              <a:pPr/>
              <a:t>14-1-2019</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4B92A305-C2C6-4985-B9B3-7E5CE0486836}"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nl-NL"/>
              <a:t>Klik om de stijl te bewerken</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Date Placeholder 4"/>
          <p:cNvSpPr>
            <a:spLocks noGrp="1"/>
          </p:cNvSpPr>
          <p:nvPr>
            <p:ph type="dt" sz="half" idx="10"/>
          </p:nvPr>
        </p:nvSpPr>
        <p:spPr/>
        <p:txBody>
          <a:bodyPr/>
          <a:lstStyle/>
          <a:p>
            <a:fld id="{9F5FD917-5FFB-42C8-AEF7-8410E051DE1F}" type="datetimeFigureOut">
              <a:rPr lang="nl-NL" smtClean="0"/>
              <a:pPr/>
              <a:t>14-1-2019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4B92A305-C2C6-4985-B9B3-7E5CE0486836}" type="slidenum">
              <a:rPr lang="nl-NL" smtClean="0"/>
              <a:pPr/>
              <a:t>‹nr.›</a:t>
            </a:fld>
            <a:endParaRPr lang="nl-NL"/>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nl-NL"/>
              <a:t>Klik om de stijl te bewerken</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Date Placeholder 4"/>
          <p:cNvSpPr>
            <a:spLocks noGrp="1"/>
          </p:cNvSpPr>
          <p:nvPr>
            <p:ph type="dt" sz="half" idx="10"/>
          </p:nvPr>
        </p:nvSpPr>
        <p:spPr/>
        <p:txBody>
          <a:bodyPr/>
          <a:lstStyle/>
          <a:p>
            <a:fld id="{9F5FD917-5FFB-42C8-AEF7-8410E051DE1F}" type="datetimeFigureOut">
              <a:rPr lang="nl-NL" smtClean="0"/>
              <a:pPr/>
              <a:t>14-1-2019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4B92A305-C2C6-4985-B9B3-7E5CE0486836}"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F5FD917-5FFB-42C8-AEF7-8410E051DE1F}" type="datetimeFigureOut">
              <a:rPr lang="nl-NL" smtClean="0"/>
              <a:pPr/>
              <a:t>14-1-2019</a:t>
            </a:fld>
            <a:endParaRPr lang="nl-NL"/>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nl-NL"/>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B92A305-C2C6-4985-B9B3-7E5CE0486836}"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err="1"/>
              <a:t>Foucault</a:t>
            </a:r>
            <a:endParaRPr lang="nl-NL" dirty="0"/>
          </a:p>
        </p:txBody>
      </p:sp>
      <p:sp>
        <p:nvSpPr>
          <p:cNvPr id="3" name="Ondertitel 2"/>
          <p:cNvSpPr>
            <a:spLocks noGrp="1"/>
          </p:cNvSpPr>
          <p:nvPr>
            <p:ph type="subTitle" idx="1"/>
          </p:nvPr>
        </p:nvSpPr>
        <p:spPr/>
        <p:txBody>
          <a:bodyPr/>
          <a:lstStyle/>
          <a:p>
            <a:r>
              <a:rPr lang="nl-NL" dirty="0"/>
              <a:t>Durf te denken</a:t>
            </a:r>
          </a:p>
        </p:txBody>
      </p:sp>
      <p:pic>
        <p:nvPicPr>
          <p:cNvPr id="5" name="Picture 5" descr="Image:Michel-foucault.jpg">
            <a:extLst>
              <a:ext uri="{FF2B5EF4-FFF2-40B4-BE49-F238E27FC236}">
                <a16:creationId xmlns:a16="http://schemas.microsoft.com/office/drawing/2014/main" xmlns="" id="{6CC7A0E3-8777-4D69-AB25-4A8E4CC657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48287" y="3593812"/>
            <a:ext cx="3476625" cy="3121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3992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Werken </a:t>
            </a:r>
          </a:p>
        </p:txBody>
      </p:sp>
      <p:sp>
        <p:nvSpPr>
          <p:cNvPr id="3" name="Tijdelijke aanduiding voor inhoud 2"/>
          <p:cNvSpPr>
            <a:spLocks noGrp="1"/>
          </p:cNvSpPr>
          <p:nvPr>
            <p:ph idx="1"/>
          </p:nvPr>
        </p:nvSpPr>
        <p:spPr/>
        <p:txBody>
          <a:bodyPr/>
          <a:lstStyle/>
          <a:p>
            <a:pPr marL="0" indent="0">
              <a:lnSpc>
                <a:spcPct val="90000"/>
              </a:lnSpc>
              <a:buNone/>
            </a:pPr>
            <a:r>
              <a:rPr lang="nl-NL" altLang="en-US" dirty="0">
                <a:ea typeface="ＭＳ Ｐゴシック" panose="020B0600070205080204" pitchFamily="34" charset="-128"/>
                <a:cs typeface="Times New Roman" panose="02020603050405020304" pitchFamily="18" charset="0"/>
              </a:rPr>
              <a:t>1961	</a:t>
            </a:r>
            <a:r>
              <a:rPr lang="nl-NL" altLang="en-US" i="1" dirty="0">
                <a:ea typeface="ＭＳ Ｐゴシック" panose="020B0600070205080204" pitchFamily="34" charset="-128"/>
                <a:cs typeface="Times New Roman" panose="02020603050405020304" pitchFamily="18" charset="0"/>
              </a:rPr>
              <a:t>Geschiedenis van de waanzin</a:t>
            </a:r>
            <a:r>
              <a:rPr lang="nl-NL" altLang="en-US" dirty="0">
                <a:ea typeface="ＭＳ Ｐゴシック" panose="020B0600070205080204" pitchFamily="34" charset="-128"/>
                <a:cs typeface="Times New Roman" panose="02020603050405020304" pitchFamily="18" charset="0"/>
              </a:rPr>
              <a:t>.</a:t>
            </a:r>
            <a:r>
              <a:rPr lang="nl-NL" altLang="en-US" sz="1600" dirty="0">
                <a:ea typeface="ＭＳ Ｐゴシック" panose="020B0600070205080204" pitchFamily="34" charset="-128"/>
                <a:cs typeface="Times New Roman" panose="02020603050405020304" pitchFamily="18" charset="0"/>
              </a:rPr>
              <a:t> </a:t>
            </a:r>
          </a:p>
          <a:p>
            <a:pPr marL="0" indent="0">
              <a:lnSpc>
                <a:spcPct val="90000"/>
              </a:lnSpc>
              <a:buNone/>
            </a:pPr>
            <a:r>
              <a:rPr lang="en-US" altLang="en-US" dirty="0">
                <a:ea typeface="ＭＳ Ｐゴシック" panose="020B0600070205080204" pitchFamily="34" charset="-128"/>
                <a:cs typeface="Times New Roman" panose="02020603050405020304" pitchFamily="18" charset="0"/>
              </a:rPr>
              <a:t>1963   </a:t>
            </a:r>
            <a:r>
              <a:rPr lang="en-US" altLang="en-US" i="1" dirty="0" err="1">
                <a:ea typeface="ＭＳ Ｐゴシック" panose="020B0600070205080204" pitchFamily="34" charset="-128"/>
                <a:cs typeface="Times New Roman" panose="02020603050405020304" pitchFamily="18" charset="0"/>
              </a:rPr>
              <a:t>Geboorte</a:t>
            </a:r>
            <a:r>
              <a:rPr lang="en-US" altLang="en-US" i="1" dirty="0">
                <a:ea typeface="ＭＳ Ｐゴシック" panose="020B0600070205080204" pitchFamily="34" charset="-128"/>
                <a:cs typeface="Times New Roman" panose="02020603050405020304" pitchFamily="18" charset="0"/>
              </a:rPr>
              <a:t> van de </a:t>
            </a:r>
            <a:r>
              <a:rPr lang="en-US" altLang="en-US" i="1" dirty="0" err="1">
                <a:ea typeface="ＭＳ Ｐゴシック" panose="020B0600070205080204" pitchFamily="34" charset="-128"/>
                <a:cs typeface="Times New Roman" panose="02020603050405020304" pitchFamily="18" charset="0"/>
              </a:rPr>
              <a:t>kliniek</a:t>
            </a:r>
            <a:r>
              <a:rPr lang="en-US" altLang="en-US" i="1" dirty="0">
                <a:ea typeface="ＭＳ Ｐゴシック" panose="020B0600070205080204" pitchFamily="34" charset="-128"/>
                <a:cs typeface="Times New Roman" panose="02020603050405020304" pitchFamily="18" charset="0"/>
              </a:rPr>
              <a:t> </a:t>
            </a:r>
            <a:endParaRPr lang="nl-NL" altLang="en-US" dirty="0">
              <a:ea typeface="ＭＳ Ｐゴシック" panose="020B0600070205080204" pitchFamily="34" charset="-128"/>
              <a:cs typeface="Times New Roman" panose="02020603050405020304" pitchFamily="18" charset="0"/>
            </a:endParaRPr>
          </a:p>
          <a:p>
            <a:pPr marL="0" indent="0">
              <a:lnSpc>
                <a:spcPct val="90000"/>
              </a:lnSpc>
              <a:buNone/>
            </a:pPr>
            <a:r>
              <a:rPr lang="nl-NL" altLang="en-US" dirty="0">
                <a:ea typeface="ＭＳ Ｐゴシック" panose="020B0600070205080204" pitchFamily="34" charset="-128"/>
                <a:cs typeface="Times New Roman" panose="02020603050405020304" pitchFamily="18" charset="0"/>
              </a:rPr>
              <a:t>1966</a:t>
            </a:r>
            <a:r>
              <a:rPr lang="nl-NL" altLang="en-US" i="1" dirty="0">
                <a:ea typeface="ＭＳ Ｐゴシック" panose="020B0600070205080204" pitchFamily="34" charset="-128"/>
                <a:cs typeface="Times New Roman" panose="02020603050405020304" pitchFamily="18" charset="0"/>
              </a:rPr>
              <a:t>	De woorden en de dingen</a:t>
            </a:r>
            <a:r>
              <a:rPr lang="nl-NL" altLang="en-US" dirty="0">
                <a:ea typeface="ＭＳ Ｐゴシック" panose="020B0600070205080204" pitchFamily="34" charset="-128"/>
                <a:cs typeface="Times New Roman" panose="02020603050405020304" pitchFamily="18" charset="0"/>
              </a:rPr>
              <a:t>.</a:t>
            </a:r>
            <a:endParaRPr lang="nl-NL" altLang="en-US" sz="1600" dirty="0">
              <a:ea typeface="ＭＳ Ｐゴシック" panose="020B0600070205080204" pitchFamily="34" charset="-128"/>
              <a:cs typeface="Times New Roman" panose="02020603050405020304" pitchFamily="18" charset="0"/>
            </a:endParaRPr>
          </a:p>
          <a:p>
            <a:pPr marL="0" indent="0">
              <a:lnSpc>
                <a:spcPct val="90000"/>
              </a:lnSpc>
              <a:buNone/>
            </a:pPr>
            <a:r>
              <a:rPr lang="nl-NL" altLang="en-US" dirty="0">
                <a:ea typeface="ＭＳ Ｐゴシック" panose="020B0600070205080204" pitchFamily="34" charset="-128"/>
                <a:cs typeface="Times New Roman" panose="02020603050405020304" pitchFamily="18" charset="0"/>
              </a:rPr>
              <a:t>1969</a:t>
            </a:r>
            <a:r>
              <a:rPr lang="nl-NL" altLang="en-US" i="1" dirty="0">
                <a:ea typeface="ＭＳ Ｐゴシック" panose="020B0600070205080204" pitchFamily="34" charset="-128"/>
                <a:cs typeface="Times New Roman" panose="02020603050405020304" pitchFamily="18" charset="0"/>
              </a:rPr>
              <a:t>	</a:t>
            </a:r>
            <a:r>
              <a:rPr lang="nl-NL" altLang="en-US" i="1" dirty="0" err="1">
                <a:ea typeface="ＭＳ Ｐゴシック" panose="020B0600070205080204" pitchFamily="34" charset="-128"/>
                <a:cs typeface="Times New Roman" panose="02020603050405020304" pitchFamily="18" charset="0"/>
              </a:rPr>
              <a:t>L'archéologie</a:t>
            </a:r>
            <a:r>
              <a:rPr lang="nl-NL" altLang="en-US" i="1" dirty="0">
                <a:ea typeface="ＭＳ Ｐゴシック" panose="020B0600070205080204" pitchFamily="34" charset="-128"/>
                <a:cs typeface="Times New Roman" panose="02020603050405020304" pitchFamily="18" charset="0"/>
              </a:rPr>
              <a:t> du </a:t>
            </a:r>
            <a:r>
              <a:rPr lang="nl-NL" altLang="en-US" i="1" dirty="0" err="1">
                <a:ea typeface="ＭＳ Ｐゴシック" panose="020B0600070205080204" pitchFamily="34" charset="-128"/>
                <a:cs typeface="Times New Roman" panose="02020603050405020304" pitchFamily="18" charset="0"/>
              </a:rPr>
              <a:t>savoir</a:t>
            </a:r>
            <a:endParaRPr lang="nl-NL" altLang="en-US" dirty="0">
              <a:ea typeface="ＭＳ Ｐゴシック" panose="020B0600070205080204" pitchFamily="34" charset="-128"/>
              <a:cs typeface="Times New Roman" panose="02020603050405020304" pitchFamily="18" charset="0"/>
            </a:endParaRPr>
          </a:p>
          <a:p>
            <a:pPr marL="0" indent="0">
              <a:lnSpc>
                <a:spcPct val="90000"/>
              </a:lnSpc>
              <a:buNone/>
            </a:pPr>
            <a:r>
              <a:rPr lang="nl-NL" altLang="en-US" dirty="0">
                <a:ea typeface="ＭＳ Ｐゴシック" panose="020B0600070205080204" pitchFamily="34" charset="-128"/>
                <a:cs typeface="Times New Roman" panose="02020603050405020304" pitchFamily="18" charset="0"/>
              </a:rPr>
              <a:t>1970	</a:t>
            </a:r>
            <a:r>
              <a:rPr lang="nl-NL" altLang="en-US" i="1" dirty="0">
                <a:ea typeface="ＭＳ Ｐゴシック" panose="020B0600070205080204" pitchFamily="34" charset="-128"/>
                <a:cs typeface="Times New Roman" panose="02020603050405020304" pitchFamily="18" charset="0"/>
              </a:rPr>
              <a:t>De orde van het spreken</a:t>
            </a:r>
            <a:endParaRPr lang="nl-NL" altLang="en-US" sz="1600" dirty="0">
              <a:ea typeface="ＭＳ Ｐゴシック" panose="020B0600070205080204" pitchFamily="34" charset="-128"/>
              <a:cs typeface="Times New Roman" panose="02020603050405020304" pitchFamily="18" charset="0"/>
            </a:endParaRPr>
          </a:p>
          <a:p>
            <a:pPr marL="0" indent="0">
              <a:lnSpc>
                <a:spcPct val="90000"/>
              </a:lnSpc>
              <a:buNone/>
            </a:pPr>
            <a:r>
              <a:rPr lang="nl-NL" altLang="en-US" dirty="0">
                <a:ea typeface="ＭＳ Ｐゴシック" panose="020B0600070205080204" pitchFamily="34" charset="-128"/>
                <a:cs typeface="Times New Roman" panose="02020603050405020304" pitchFamily="18" charset="0"/>
              </a:rPr>
              <a:t>1975</a:t>
            </a:r>
            <a:r>
              <a:rPr lang="nl-NL" altLang="en-US" i="1" dirty="0">
                <a:ea typeface="ＭＳ Ｐゴシック" panose="020B0600070205080204" pitchFamily="34" charset="-128"/>
                <a:cs typeface="Times New Roman" panose="02020603050405020304" pitchFamily="18" charset="0"/>
              </a:rPr>
              <a:t>	</a:t>
            </a:r>
            <a:r>
              <a:rPr lang="nl-NL" altLang="en-US" i="1" dirty="0" err="1">
                <a:ea typeface="ＭＳ Ｐゴシック" panose="020B0600070205080204" pitchFamily="34" charset="-128"/>
                <a:cs typeface="Times New Roman" panose="02020603050405020304" pitchFamily="18" charset="0"/>
              </a:rPr>
              <a:t>Disicipline</a:t>
            </a:r>
            <a:r>
              <a:rPr lang="nl-NL" altLang="en-US" i="1" dirty="0">
                <a:ea typeface="ＭＳ Ｐゴシック" panose="020B0600070205080204" pitchFamily="34" charset="-128"/>
                <a:cs typeface="Times New Roman" panose="02020603050405020304" pitchFamily="18" charset="0"/>
              </a:rPr>
              <a:t>, Toezicht en Straf</a:t>
            </a:r>
            <a:r>
              <a:rPr lang="nl-NL" altLang="en-US" dirty="0">
                <a:ea typeface="ＭＳ Ｐゴシック" panose="020B0600070205080204" pitchFamily="34" charset="-128"/>
                <a:cs typeface="Times New Roman" panose="02020603050405020304" pitchFamily="18" charset="0"/>
              </a:rPr>
              <a:t>.</a:t>
            </a:r>
            <a:r>
              <a:rPr lang="nl-NL" altLang="en-US" sz="1600" dirty="0">
                <a:ea typeface="ＭＳ Ｐゴシック" panose="020B0600070205080204" pitchFamily="34" charset="-128"/>
                <a:cs typeface="Times New Roman" panose="02020603050405020304" pitchFamily="18" charset="0"/>
              </a:rPr>
              <a:t> </a:t>
            </a:r>
          </a:p>
          <a:p>
            <a:pPr marL="0" indent="0">
              <a:lnSpc>
                <a:spcPct val="90000"/>
              </a:lnSpc>
              <a:buNone/>
            </a:pPr>
            <a:r>
              <a:rPr lang="nl-NL" altLang="en-US" dirty="0">
                <a:ea typeface="ＭＳ Ｐゴシック" panose="020B0600070205080204" pitchFamily="34" charset="-128"/>
                <a:cs typeface="Times New Roman" panose="02020603050405020304" pitchFamily="18" charset="0"/>
              </a:rPr>
              <a:t>1976	</a:t>
            </a:r>
            <a:r>
              <a:rPr lang="nl-NL" altLang="en-US" i="1" dirty="0">
                <a:ea typeface="ＭＳ Ｐゴシック" panose="020B0600070205080204" pitchFamily="34" charset="-128"/>
                <a:cs typeface="Times New Roman" panose="02020603050405020304" pitchFamily="18" charset="0"/>
              </a:rPr>
              <a:t>De wil tot weten</a:t>
            </a:r>
            <a:r>
              <a:rPr lang="nl-NL" altLang="en-US" dirty="0">
                <a:ea typeface="ＭＳ Ｐゴシック" panose="020B0600070205080204" pitchFamily="34" charset="-128"/>
                <a:cs typeface="Times New Roman" panose="02020603050405020304" pitchFamily="18" charset="0"/>
              </a:rPr>
              <a:t> </a:t>
            </a:r>
          </a:p>
          <a:p>
            <a:pPr marL="0" indent="0">
              <a:lnSpc>
                <a:spcPct val="90000"/>
              </a:lnSpc>
              <a:buNone/>
            </a:pPr>
            <a:r>
              <a:rPr lang="nl-NL" altLang="en-US" dirty="0">
                <a:ea typeface="ＭＳ Ｐゴシック" panose="020B0600070205080204" pitchFamily="34" charset="-128"/>
                <a:cs typeface="Times New Roman" panose="02020603050405020304" pitchFamily="18" charset="0"/>
              </a:rPr>
              <a:t>1984</a:t>
            </a:r>
            <a:r>
              <a:rPr lang="nl-NL" altLang="en-US" i="1" dirty="0">
                <a:ea typeface="ＭＳ Ｐゴシック" panose="020B0600070205080204" pitchFamily="34" charset="-128"/>
                <a:cs typeface="Times New Roman" panose="02020603050405020304" pitchFamily="18" charset="0"/>
              </a:rPr>
              <a:t>	Het gebruik van de lust</a:t>
            </a:r>
            <a:r>
              <a:rPr lang="nl-NL" altLang="en-US" dirty="0">
                <a:ea typeface="ＭＳ Ｐゴシック" panose="020B0600070205080204" pitchFamily="34" charset="-128"/>
                <a:cs typeface="Times New Roman" panose="02020603050405020304" pitchFamily="18" charset="0"/>
              </a:rPr>
              <a:t>    </a:t>
            </a:r>
            <a:r>
              <a:rPr lang="nl-NL" altLang="en-US" sz="1800" dirty="0">
                <a:ea typeface="ＭＳ Ｐゴシック" panose="020B0600070205080204" pitchFamily="34" charset="-128"/>
                <a:cs typeface="Times New Roman" panose="02020603050405020304" pitchFamily="18" charset="0"/>
              </a:rPr>
              <a:t> </a:t>
            </a:r>
          </a:p>
          <a:p>
            <a:pPr marL="0" indent="0">
              <a:lnSpc>
                <a:spcPct val="90000"/>
              </a:lnSpc>
              <a:buNone/>
            </a:pPr>
            <a:r>
              <a:rPr lang="nl-NL" altLang="en-US" i="1" dirty="0">
                <a:ea typeface="ＭＳ Ｐゴシック" panose="020B0600070205080204" pitchFamily="34" charset="-128"/>
                <a:cs typeface="Times New Roman" panose="02020603050405020304" pitchFamily="18" charset="0"/>
              </a:rPr>
              <a:t>          De zorg voor zichzelf</a:t>
            </a:r>
            <a:endParaRPr lang="nl-NL" dirty="0"/>
          </a:p>
          <a:p>
            <a:pPr marL="274320" lvl="1" indent="0">
              <a:buNone/>
            </a:pPr>
            <a:endParaRPr lang="nl-NL" altLang="nl-NL" dirty="0"/>
          </a:p>
        </p:txBody>
      </p:sp>
    </p:spTree>
    <p:extLst>
      <p:ext uri="{BB962C8B-B14F-4D97-AF65-F5344CB8AC3E}">
        <p14:creationId xmlns:p14="http://schemas.microsoft.com/office/powerpoint/2010/main" val="3933052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Vertoog</a:t>
            </a:r>
          </a:p>
        </p:txBody>
      </p:sp>
      <p:sp>
        <p:nvSpPr>
          <p:cNvPr id="3" name="Tijdelijke aanduiding voor inhoud 2"/>
          <p:cNvSpPr>
            <a:spLocks noGrp="1"/>
          </p:cNvSpPr>
          <p:nvPr>
            <p:ph idx="1"/>
          </p:nvPr>
        </p:nvSpPr>
        <p:spPr/>
        <p:txBody>
          <a:bodyPr/>
          <a:lstStyle/>
          <a:p>
            <a:pPr>
              <a:lnSpc>
                <a:spcPct val="90000"/>
              </a:lnSpc>
            </a:pPr>
            <a:r>
              <a:rPr lang="nl-NL" dirty="0"/>
              <a:t>De moderne westerse mens is het resultaat van een cultureel en maatschappelijk proces</a:t>
            </a:r>
          </a:p>
          <a:p>
            <a:pPr>
              <a:lnSpc>
                <a:spcPct val="90000"/>
              </a:lnSpc>
            </a:pPr>
            <a:r>
              <a:rPr lang="nl-NL" dirty="0" err="1"/>
              <a:t>Foucault</a:t>
            </a:r>
            <a:r>
              <a:rPr lang="nl-NL" dirty="0"/>
              <a:t> laat zien hoe historisch gezien bepaalde ideeën, bijvoorbeeld via de geneeskunde, de psychiatrie of via een juridische code, mensen normaliseren</a:t>
            </a:r>
          </a:p>
          <a:p>
            <a:pPr>
              <a:lnSpc>
                <a:spcPct val="90000"/>
              </a:lnSpc>
            </a:pPr>
            <a:r>
              <a:rPr lang="nl-NL" dirty="0"/>
              <a:t>Een vertoog is het spreken van een bepaalde groep (bijvoorbeeld politiek, wetenschap, literatuur, 'alledaags') waarmee de betreffende groep de werkelijkheid structureert en daarmee impliciet vastlegt wat normaal, en dus goed is</a:t>
            </a:r>
            <a:endParaRPr lang="nl-NL" altLang="nl-NL" dirty="0"/>
          </a:p>
        </p:txBody>
      </p:sp>
    </p:spTree>
    <p:extLst>
      <p:ext uri="{BB962C8B-B14F-4D97-AF65-F5344CB8AC3E}">
        <p14:creationId xmlns:p14="http://schemas.microsoft.com/office/powerpoint/2010/main" val="944858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Vertoog</a:t>
            </a:r>
          </a:p>
        </p:txBody>
      </p:sp>
      <p:pic>
        <p:nvPicPr>
          <p:cNvPr id="5122" name="Picture 2" descr="Afbeeldingsresultaat voor blanke blonde man">
            <a:extLst>
              <a:ext uri="{FF2B5EF4-FFF2-40B4-BE49-F238E27FC236}">
                <a16:creationId xmlns:a16="http://schemas.microsoft.com/office/drawing/2014/main" xmlns="" id="{284B9CFC-52F2-4F82-B38D-D8456E4D1B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1412776"/>
            <a:ext cx="4788024" cy="3192016"/>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Gerelateerde afbeelding">
            <a:extLst>
              <a:ext uri="{FF2B5EF4-FFF2-40B4-BE49-F238E27FC236}">
                <a16:creationId xmlns:a16="http://schemas.microsoft.com/office/drawing/2014/main" xmlns="" id="{4792696B-A2A1-4A30-85F6-044A165D9B7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69530" y="3429000"/>
            <a:ext cx="5374469" cy="33993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2424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Macht</a:t>
            </a:r>
          </a:p>
        </p:txBody>
      </p:sp>
      <p:sp>
        <p:nvSpPr>
          <p:cNvPr id="3" name="Tijdelijke aanduiding voor inhoud 2"/>
          <p:cNvSpPr>
            <a:spLocks noGrp="1"/>
          </p:cNvSpPr>
          <p:nvPr>
            <p:ph idx="1"/>
          </p:nvPr>
        </p:nvSpPr>
        <p:spPr/>
        <p:txBody>
          <a:bodyPr/>
          <a:lstStyle/>
          <a:p>
            <a:pPr>
              <a:lnSpc>
                <a:spcPct val="90000"/>
              </a:lnSpc>
            </a:pPr>
            <a:r>
              <a:rPr lang="nl-NL" dirty="0"/>
              <a:t>Soevereine macht</a:t>
            </a:r>
          </a:p>
          <a:p>
            <a:pPr>
              <a:lnSpc>
                <a:spcPct val="90000"/>
              </a:lnSpc>
            </a:pPr>
            <a:r>
              <a:rPr lang="nl-NL" altLang="nl-NL" dirty="0"/>
              <a:t>Disciplinerende macht</a:t>
            </a:r>
          </a:p>
        </p:txBody>
      </p:sp>
    </p:spTree>
    <p:extLst>
      <p:ext uri="{BB962C8B-B14F-4D97-AF65-F5344CB8AC3E}">
        <p14:creationId xmlns:p14="http://schemas.microsoft.com/office/powerpoint/2010/main" val="2600622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Panopticum</a:t>
            </a:r>
          </a:p>
        </p:txBody>
      </p:sp>
      <p:sp>
        <p:nvSpPr>
          <p:cNvPr id="3" name="Tijdelijke aanduiding voor inhoud 2"/>
          <p:cNvSpPr>
            <a:spLocks noGrp="1"/>
          </p:cNvSpPr>
          <p:nvPr>
            <p:ph idx="1"/>
          </p:nvPr>
        </p:nvSpPr>
        <p:spPr>
          <a:xfrm>
            <a:off x="457200" y="2257450"/>
            <a:ext cx="8229600" cy="4876800"/>
          </a:xfrm>
        </p:spPr>
        <p:txBody>
          <a:bodyPr/>
          <a:lstStyle/>
          <a:p>
            <a:pPr>
              <a:buFont typeface="Wingdings" pitchFamily="2" charset="2"/>
              <a:buChar char="ü"/>
            </a:pPr>
            <a:endParaRPr lang="nl-NL" dirty="0"/>
          </a:p>
          <a:p>
            <a:pPr marL="0" indent="0">
              <a:buNone/>
            </a:pPr>
            <a:endParaRPr lang="nl-NL" dirty="0"/>
          </a:p>
          <a:p>
            <a:pPr marL="274320" lvl="1" indent="0">
              <a:buNone/>
            </a:pPr>
            <a:endParaRPr lang="nl-NL" altLang="nl-NL" dirty="0"/>
          </a:p>
        </p:txBody>
      </p:sp>
      <p:pic>
        <p:nvPicPr>
          <p:cNvPr id="1026" name="Picture 2" descr="http://www.e-ir.info/wp-content/uploads/Panopticon.jpg">
            <a:extLst>
              <a:ext uri="{FF2B5EF4-FFF2-40B4-BE49-F238E27FC236}">
                <a16:creationId xmlns:a16="http://schemas.microsoft.com/office/drawing/2014/main" xmlns="" id="{F7068E66-58BB-40D5-A430-8A4DDD722A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628800"/>
            <a:ext cx="7620000" cy="4914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2744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Panopticum </a:t>
            </a:r>
          </a:p>
        </p:txBody>
      </p:sp>
      <p:sp>
        <p:nvSpPr>
          <p:cNvPr id="3" name="Tijdelijke aanduiding voor inhoud 2"/>
          <p:cNvSpPr>
            <a:spLocks noGrp="1"/>
          </p:cNvSpPr>
          <p:nvPr>
            <p:ph idx="1"/>
          </p:nvPr>
        </p:nvSpPr>
        <p:spPr/>
        <p:txBody>
          <a:bodyPr/>
          <a:lstStyle/>
          <a:p>
            <a:pPr>
              <a:lnSpc>
                <a:spcPct val="90000"/>
              </a:lnSpc>
            </a:pPr>
            <a:r>
              <a:rPr lang="nl-NL" dirty="0"/>
              <a:t>Latijn/Grieks: 'alziend’</a:t>
            </a:r>
          </a:p>
          <a:p>
            <a:pPr>
              <a:lnSpc>
                <a:spcPct val="90000"/>
              </a:lnSpc>
            </a:pPr>
            <a:r>
              <a:rPr lang="nl-NL" dirty="0"/>
              <a:t>1 bewaker in de toren ziet iedereen </a:t>
            </a:r>
          </a:p>
          <a:p>
            <a:pPr>
              <a:lnSpc>
                <a:spcPct val="90000"/>
              </a:lnSpc>
            </a:pPr>
            <a:r>
              <a:rPr lang="nl-NL" dirty="0"/>
              <a:t>Gevangenen zien elkaar niet door individuele cellen</a:t>
            </a:r>
          </a:p>
          <a:p>
            <a:pPr>
              <a:lnSpc>
                <a:spcPct val="90000"/>
              </a:lnSpc>
            </a:pPr>
            <a:r>
              <a:rPr lang="nl-NL" dirty="0"/>
              <a:t>Gevangenen weten niet of ze daadwerkelijk gezien worden maar het besef dat ze gezien zouden kunnen worden, verandert hun gedrag</a:t>
            </a:r>
            <a:br>
              <a:rPr lang="nl-NL" dirty="0"/>
            </a:br>
            <a:endParaRPr lang="nl-NL" altLang="nl-NL" dirty="0"/>
          </a:p>
        </p:txBody>
      </p:sp>
    </p:spTree>
    <p:extLst>
      <p:ext uri="{BB962C8B-B14F-4D97-AF65-F5344CB8AC3E}">
        <p14:creationId xmlns:p14="http://schemas.microsoft.com/office/powerpoint/2010/main" val="700123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vleesplus.nl/wp-content/uploads/2016/03/Schijf-van-vijf2.jpg">
            <a:extLst>
              <a:ext uri="{FF2B5EF4-FFF2-40B4-BE49-F238E27FC236}">
                <a16:creationId xmlns:a16="http://schemas.microsoft.com/office/drawing/2014/main" xmlns="" id="{138CFABB-2552-4985-B709-968E257F98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175" y="332656"/>
            <a:ext cx="8629650" cy="6276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5478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images4.persgroep.net/rcs/VcqD9lm-X9ipUvPt4hHlgCEXEV8/diocontent/69244125/_crop/0/0/1500/847/_fitwidth/694/?appId=21791a8992982cd8da851550a453bd7f&amp;quality=0.9">
            <a:extLst>
              <a:ext uri="{FF2B5EF4-FFF2-40B4-BE49-F238E27FC236}">
                <a16:creationId xmlns:a16="http://schemas.microsoft.com/office/drawing/2014/main" xmlns="" id="{2274E936-E258-4F42-84F7-329A7BF58E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6825" y="1562100"/>
            <a:ext cx="6610350" cy="3733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24659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elderheid">
  <a:themeElements>
    <a:clrScheme name="Helderheid">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Kantoor - klassiek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lderheid">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1797</TotalTime>
  <Words>109</Words>
  <Application>Microsoft Office PowerPoint</Application>
  <PresentationFormat>Diavoorstelling (4:3)</PresentationFormat>
  <Paragraphs>36</Paragraphs>
  <Slides>9</Slides>
  <Notes>9</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9</vt:i4>
      </vt:variant>
    </vt:vector>
  </HeadingPairs>
  <TitlesOfParts>
    <vt:vector size="15" baseType="lpstr">
      <vt:lpstr>ＭＳ Ｐゴシック</vt:lpstr>
      <vt:lpstr>Arial</vt:lpstr>
      <vt:lpstr>Calibri</vt:lpstr>
      <vt:lpstr>Times New Roman</vt:lpstr>
      <vt:lpstr>Wingdings</vt:lpstr>
      <vt:lpstr>Helderheid</vt:lpstr>
      <vt:lpstr>Foucault</vt:lpstr>
      <vt:lpstr>Werken </vt:lpstr>
      <vt:lpstr>Vertoog</vt:lpstr>
      <vt:lpstr>Vertoog</vt:lpstr>
      <vt:lpstr>Macht</vt:lpstr>
      <vt:lpstr>Panopticum</vt:lpstr>
      <vt:lpstr>Panopticum </vt:lpstr>
      <vt:lpstr>PowerPoint-presentatie</vt:lpstr>
      <vt:lpstr>PowerPoint-presentatie</vt:lpstr>
    </vt:vector>
  </TitlesOfParts>
  <Company>Spinoza Lyceum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Maatschappijleer</dc:title>
  <dc:creator>Spinoza Lyceum</dc:creator>
  <cp:lastModifiedBy>Ine Raangs</cp:lastModifiedBy>
  <cp:revision>246</cp:revision>
  <dcterms:created xsi:type="dcterms:W3CDTF">2014-02-18T10:54:45Z</dcterms:created>
  <dcterms:modified xsi:type="dcterms:W3CDTF">2019-01-14T13:45:19Z</dcterms:modified>
</cp:coreProperties>
</file>