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2" r:id="rId2"/>
    <p:sldId id="283" r:id="rId3"/>
    <p:sldId id="256" r:id="rId4"/>
    <p:sldId id="269" r:id="rId5"/>
    <p:sldId id="268" r:id="rId6"/>
    <p:sldId id="257" r:id="rId7"/>
    <p:sldId id="258" r:id="rId8"/>
    <p:sldId id="259" r:id="rId9"/>
    <p:sldId id="260" r:id="rId10"/>
    <p:sldId id="263" r:id="rId11"/>
    <p:sldId id="264" r:id="rId12"/>
    <p:sldId id="265" r:id="rId13"/>
    <p:sldId id="266" r:id="rId14"/>
    <p:sldId id="267"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 id="285" r:id="rId28"/>
    <p:sldId id="286" r:id="rId2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77"/>
  </p:normalViewPr>
  <p:slideViewPr>
    <p:cSldViewPr snapToGrid="0" snapToObjects="1">
      <p:cViewPr varScale="1">
        <p:scale>
          <a:sx n="77" d="100"/>
          <a:sy n="77" d="100"/>
        </p:scale>
        <p:origin x="9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09093-6881-5A43-A217-2968BFCF465B}" type="datetimeFigureOut">
              <a:rPr lang="nl-NL" smtClean="0"/>
              <a:t>14-1-2019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93F9A-9A0F-054E-97F6-994B8DE61E74}" type="slidenum">
              <a:rPr lang="nl-NL" smtClean="0"/>
              <a:t>‹nr.›</a:t>
            </a:fld>
            <a:endParaRPr lang="nl-NL"/>
          </a:p>
        </p:txBody>
      </p:sp>
    </p:spTree>
    <p:extLst>
      <p:ext uri="{BB962C8B-B14F-4D97-AF65-F5344CB8AC3E}">
        <p14:creationId xmlns:p14="http://schemas.microsoft.com/office/powerpoint/2010/main" val="3445175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natuurfilosofie ontstond in </a:t>
            </a:r>
            <a:r>
              <a:rPr lang="nl-NL" dirty="0" err="1" smtClean="0"/>
              <a:t>Milete</a:t>
            </a:r>
            <a:r>
              <a:rPr lang="nl-NL" dirty="0" smtClean="0"/>
              <a:t> op de kust van Klein-Azië</a:t>
            </a:r>
            <a:r>
              <a:rPr lang="nl-NL" baseline="0" dirty="0" smtClean="0"/>
              <a:t> en waaierde uit naar Zuid Italië.</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4</a:t>
            </a:fld>
            <a:endParaRPr lang="nl-NL"/>
          </a:p>
        </p:txBody>
      </p:sp>
    </p:spTree>
    <p:extLst>
      <p:ext uri="{BB962C8B-B14F-4D97-AF65-F5344CB8AC3E}">
        <p14:creationId xmlns:p14="http://schemas.microsoft.com/office/powerpoint/2010/main" val="93033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14</a:t>
            </a:fld>
            <a:endParaRPr lang="nl-NL"/>
          </a:p>
        </p:txBody>
      </p:sp>
    </p:spTree>
    <p:extLst>
      <p:ext uri="{BB962C8B-B14F-4D97-AF65-F5344CB8AC3E}">
        <p14:creationId xmlns:p14="http://schemas.microsoft.com/office/powerpoint/2010/main" val="136328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16</a:t>
            </a:fld>
            <a:endParaRPr lang="nl-NL"/>
          </a:p>
        </p:txBody>
      </p:sp>
    </p:spTree>
    <p:extLst>
      <p:ext uri="{BB962C8B-B14F-4D97-AF65-F5344CB8AC3E}">
        <p14:creationId xmlns:p14="http://schemas.microsoft.com/office/powerpoint/2010/main" val="84949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a:t>
            </a:r>
            <a:r>
              <a:rPr lang="nl-NL" i="1" dirty="0" err="1" smtClean="0"/>
              <a:t>Timaeus</a:t>
            </a:r>
            <a:r>
              <a:rPr lang="nl-NL" dirty="0" smtClean="0"/>
              <a:t> schrijft Plato over de natuur</a:t>
            </a:r>
            <a:r>
              <a:rPr lang="nl-NL" baseline="0" dirty="0" smtClean="0"/>
              <a:t> en het ontstaan ervan. Dat doet hij door een aantal rationele axioma’s als uitgangspunt te nemen. Plato gebruikt zo waarneming maar de verklaring van de verschijnselen is puur op basis van speculatief denken. Zo komt hij tot zekere uitspraken over het ontstaan van de wereld.</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17</a:t>
            </a:fld>
            <a:endParaRPr lang="nl-NL"/>
          </a:p>
        </p:txBody>
      </p:sp>
    </p:spTree>
    <p:extLst>
      <p:ext uri="{BB962C8B-B14F-4D97-AF65-F5344CB8AC3E}">
        <p14:creationId xmlns:p14="http://schemas.microsoft.com/office/powerpoint/2010/main" val="5749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Natuurkunde en wiskunde verenigd. Plato’s universum</a:t>
            </a:r>
            <a:r>
              <a:rPr lang="nl-NL" baseline="0" dirty="0" smtClean="0"/>
              <a:t> grijpt terug op Pythagoras (wiskunde) en </a:t>
            </a:r>
            <a:r>
              <a:rPr lang="nl-NL" baseline="0" dirty="0" err="1" smtClean="0"/>
              <a:t>Empedocles</a:t>
            </a:r>
            <a:r>
              <a:rPr lang="nl-NL" baseline="0" dirty="0" smtClean="0"/>
              <a:t> (vier elementen).</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24</a:t>
            </a:fld>
            <a:endParaRPr lang="nl-NL"/>
          </a:p>
        </p:txBody>
      </p:sp>
    </p:spTree>
    <p:extLst>
      <p:ext uri="{BB962C8B-B14F-4D97-AF65-F5344CB8AC3E}">
        <p14:creationId xmlns:p14="http://schemas.microsoft.com/office/powerpoint/2010/main" val="190651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soort logische uitleg van de vier elementen.</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25</a:t>
            </a:fld>
            <a:endParaRPr lang="nl-NL"/>
          </a:p>
        </p:txBody>
      </p:sp>
    </p:spTree>
    <p:extLst>
      <p:ext uri="{BB962C8B-B14F-4D97-AF65-F5344CB8AC3E}">
        <p14:creationId xmlns:p14="http://schemas.microsoft.com/office/powerpoint/2010/main" val="180561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Archè</a:t>
            </a:r>
            <a:r>
              <a:rPr lang="nl-NL" dirty="0" smtClean="0"/>
              <a:t> betekent begin. Hier gaat</a:t>
            </a:r>
            <a:r>
              <a:rPr lang="nl-NL" baseline="0" dirty="0" smtClean="0"/>
              <a:t> het om het basisprincipe waaruit de wereld is opgebouwd. Vraag: waarom water? Aristoteles denkt: alle leven heeft water nodig. Het zaad van mens en dier is vochtig. Denk ook aan de bloedsomloop. Vochtverlies betekent de dood.</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5</a:t>
            </a:fld>
            <a:endParaRPr lang="nl-NL"/>
          </a:p>
        </p:txBody>
      </p:sp>
    </p:spTree>
    <p:extLst>
      <p:ext uri="{BB962C8B-B14F-4D97-AF65-F5344CB8AC3E}">
        <p14:creationId xmlns:p14="http://schemas.microsoft.com/office/powerpoint/2010/main" val="21765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Kritiek van </a:t>
            </a:r>
            <a:r>
              <a:rPr lang="nl-NL" dirty="0" err="1" smtClean="0"/>
              <a:t>Anaximenes</a:t>
            </a:r>
            <a:r>
              <a:rPr lang="nl-NL" baseline="0" dirty="0" smtClean="0"/>
              <a:t> op zijn leermeester Thales: als je water hebt kun je niet het tegenovergestelde principe van vuur verklaren. Er moet iets tussen zitten: lucht.</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6</a:t>
            </a:fld>
            <a:endParaRPr lang="nl-NL"/>
          </a:p>
        </p:txBody>
      </p:sp>
    </p:spTree>
    <p:extLst>
      <p:ext uri="{BB962C8B-B14F-4D97-AF65-F5344CB8AC3E}">
        <p14:creationId xmlns:p14="http://schemas.microsoft.com/office/powerpoint/2010/main" val="180119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Heraclitus is de filosoof van de permanente verandering van de werkelijkheid</a:t>
            </a:r>
            <a:r>
              <a:rPr lang="nl-NL" baseline="0" dirty="0" smtClean="0"/>
              <a:t> en neemt vuur als het principe van de werkelijkheid. Vuur is het meest beweeglijke en ook het vernietigende. Plato neemt Heraclitus’ gedachte over voor de beschrijving van de sensibele wereld. Wetenschappers nu nemen een flux aan, een voortdurende verandering; ze gebruiken dezelfde metafoor als Heraclitus. Oorlog is ook een beeldspraak: de werkelijkheid bestaat uit tegenstellingen die elkaar vernietigen, bestrijden en in evenwicht houden. </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7</a:t>
            </a:fld>
            <a:endParaRPr lang="nl-NL"/>
          </a:p>
        </p:txBody>
      </p:sp>
    </p:spTree>
    <p:extLst>
      <p:ext uri="{BB962C8B-B14F-4D97-AF65-F5344CB8AC3E}">
        <p14:creationId xmlns:p14="http://schemas.microsoft.com/office/powerpoint/2010/main" val="5974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5298" name="Tijdelijke aanduiding voor notities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Calibri" charset="0"/>
              </a:rPr>
              <a:t>Pythagoras </a:t>
            </a:r>
            <a:r>
              <a:rPr lang="en-US" dirty="0" err="1" smtClean="0">
                <a:latin typeface="Calibri" charset="0"/>
              </a:rPr>
              <a:t>kiest</a:t>
            </a:r>
            <a:r>
              <a:rPr lang="en-US" dirty="0" smtClean="0">
                <a:latin typeface="Calibri" charset="0"/>
              </a:rPr>
              <a:t> </a:t>
            </a:r>
            <a:r>
              <a:rPr lang="en-US" dirty="0" err="1" smtClean="0">
                <a:latin typeface="Calibri" charset="0"/>
              </a:rPr>
              <a:t>geen</a:t>
            </a:r>
            <a:r>
              <a:rPr lang="en-US" dirty="0" smtClean="0">
                <a:latin typeface="Calibri" charset="0"/>
              </a:rPr>
              <a:t> </a:t>
            </a:r>
            <a:r>
              <a:rPr lang="en-US" dirty="0" err="1" smtClean="0">
                <a:latin typeface="Calibri" charset="0"/>
              </a:rPr>
              <a:t>natuurlijk</a:t>
            </a:r>
            <a:r>
              <a:rPr lang="en-US" baseline="0" dirty="0" smtClean="0">
                <a:latin typeface="Calibri" charset="0"/>
              </a:rPr>
              <a:t> maar </a:t>
            </a:r>
            <a:r>
              <a:rPr lang="en-US" dirty="0" err="1" smtClean="0">
                <a:latin typeface="Calibri" charset="0"/>
              </a:rPr>
              <a:t>een</a:t>
            </a:r>
            <a:r>
              <a:rPr lang="en-US" dirty="0" smtClean="0">
                <a:latin typeface="Calibri" charset="0"/>
              </a:rPr>
              <a:t> </a:t>
            </a:r>
            <a:r>
              <a:rPr lang="en-US" dirty="0" err="1" smtClean="0">
                <a:latin typeface="Calibri" charset="0"/>
              </a:rPr>
              <a:t>mathematisch</a:t>
            </a:r>
            <a:r>
              <a:rPr lang="en-US" dirty="0" smtClean="0">
                <a:latin typeface="Calibri" charset="0"/>
              </a:rPr>
              <a:t> </a:t>
            </a:r>
            <a:r>
              <a:rPr lang="en-US" dirty="0" err="1" smtClean="0">
                <a:latin typeface="Calibri" charset="0"/>
              </a:rPr>
              <a:t>principe</a:t>
            </a:r>
            <a:r>
              <a:rPr lang="nl-NL" noProof="0" dirty="0" smtClean="0">
                <a:latin typeface="Calibri" charset="0"/>
              </a:rPr>
              <a:t>.</a:t>
            </a:r>
            <a:r>
              <a:rPr lang="nl-NL" baseline="0" noProof="0" dirty="0" smtClean="0">
                <a:latin typeface="Calibri" charset="0"/>
              </a:rPr>
              <a:t> Wiskunde, geen natuurkunde aan de basis.</a:t>
            </a:r>
            <a:endParaRPr lang="en-US" dirty="0">
              <a:latin typeface="Calibri" charset="0"/>
            </a:endParaRPr>
          </a:p>
        </p:txBody>
      </p:sp>
      <p:sp>
        <p:nvSpPr>
          <p:cNvPr id="55299"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5A5570-839F-064F-909B-8C815A768739}" type="slidenum">
              <a:rPr lang="nl-NL" sz="1200"/>
              <a:pPr eaLnBrk="1" hangingPunct="1"/>
              <a:t>9</a:t>
            </a:fld>
            <a:endParaRPr lang="nl-NL" sz="1200"/>
          </a:p>
        </p:txBody>
      </p:sp>
    </p:spTree>
    <p:extLst>
      <p:ext uri="{BB962C8B-B14F-4D97-AF65-F5344CB8AC3E}">
        <p14:creationId xmlns:p14="http://schemas.microsoft.com/office/powerpoint/2010/main" val="157442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7586" name="Tijdelijke aanduiding voor notities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Calibri" charset="0"/>
              </a:rPr>
              <a:t>Van </a:t>
            </a:r>
            <a:r>
              <a:rPr lang="en-US" dirty="0" err="1" smtClean="0">
                <a:latin typeface="Calibri" charset="0"/>
              </a:rPr>
              <a:t>Milete</a:t>
            </a:r>
            <a:r>
              <a:rPr lang="en-US" dirty="0" smtClean="0">
                <a:latin typeface="Calibri" charset="0"/>
              </a:rPr>
              <a:t> </a:t>
            </a:r>
            <a:r>
              <a:rPr lang="en-US" dirty="0" err="1" smtClean="0">
                <a:latin typeface="Calibri" charset="0"/>
              </a:rPr>
              <a:t>gaan</a:t>
            </a:r>
            <a:r>
              <a:rPr lang="en-US" dirty="0" smtClean="0">
                <a:latin typeface="Calibri" charset="0"/>
              </a:rPr>
              <a:t> we </a:t>
            </a:r>
            <a:r>
              <a:rPr lang="en-US" dirty="0" err="1" smtClean="0">
                <a:latin typeface="Calibri" charset="0"/>
              </a:rPr>
              <a:t>naar</a:t>
            </a:r>
            <a:r>
              <a:rPr lang="en-US" dirty="0" smtClean="0">
                <a:latin typeface="Calibri" charset="0"/>
              </a:rPr>
              <a:t> Elea in </a:t>
            </a:r>
            <a:r>
              <a:rPr lang="en-US" dirty="0" err="1" smtClean="0">
                <a:latin typeface="Calibri" charset="0"/>
              </a:rPr>
              <a:t>Italië</a:t>
            </a:r>
            <a:r>
              <a:rPr lang="en-US" dirty="0" smtClean="0">
                <a:latin typeface="Calibri" charset="0"/>
              </a:rPr>
              <a:t>.</a:t>
            </a:r>
            <a:r>
              <a:rPr lang="en-US" baseline="0" dirty="0" smtClean="0">
                <a:latin typeface="Calibri" charset="0"/>
              </a:rPr>
              <a:t> Parmenides </a:t>
            </a:r>
            <a:r>
              <a:rPr lang="en-US" baseline="0" dirty="0" err="1" smtClean="0">
                <a:latin typeface="Calibri" charset="0"/>
              </a:rPr>
              <a:t>schrijft</a:t>
            </a:r>
            <a:r>
              <a:rPr lang="en-US" baseline="0" dirty="0" smtClean="0">
                <a:latin typeface="Calibri" charset="0"/>
              </a:rPr>
              <a:t> </a:t>
            </a:r>
            <a:r>
              <a:rPr lang="en-US" baseline="0" dirty="0" err="1" smtClean="0">
                <a:latin typeface="Calibri" charset="0"/>
              </a:rPr>
              <a:t>een</a:t>
            </a:r>
            <a:r>
              <a:rPr lang="en-US" baseline="0" dirty="0" smtClean="0">
                <a:latin typeface="Calibri" charset="0"/>
              </a:rPr>
              <a:t> </a:t>
            </a:r>
            <a:r>
              <a:rPr lang="en-US" baseline="0" dirty="0" err="1" smtClean="0">
                <a:latin typeface="Calibri" charset="0"/>
              </a:rPr>
              <a:t>leergedicht</a:t>
            </a:r>
            <a:r>
              <a:rPr lang="en-US" baseline="0" dirty="0" smtClean="0">
                <a:latin typeface="Calibri" charset="0"/>
              </a:rPr>
              <a:t>. </a:t>
            </a:r>
            <a:r>
              <a:rPr lang="en-US" baseline="0" dirty="0" err="1" smtClean="0">
                <a:latin typeface="Calibri" charset="0"/>
              </a:rPr>
              <a:t>Deel</a:t>
            </a:r>
            <a:r>
              <a:rPr lang="en-US" baseline="0" dirty="0" smtClean="0">
                <a:latin typeface="Calibri" charset="0"/>
              </a:rPr>
              <a:t> I </a:t>
            </a:r>
            <a:r>
              <a:rPr lang="en-US" baseline="0" dirty="0" err="1" smtClean="0">
                <a:latin typeface="Calibri" charset="0"/>
              </a:rPr>
              <a:t>gaat</a:t>
            </a:r>
            <a:r>
              <a:rPr lang="en-US" baseline="0" dirty="0" smtClean="0">
                <a:latin typeface="Calibri" charset="0"/>
              </a:rPr>
              <a:t> over de </a:t>
            </a:r>
            <a:r>
              <a:rPr lang="en-US" baseline="0" dirty="0" err="1" smtClean="0">
                <a:latin typeface="Calibri" charset="0"/>
              </a:rPr>
              <a:t>wereld</a:t>
            </a:r>
            <a:r>
              <a:rPr lang="en-US" baseline="0" dirty="0" smtClean="0">
                <a:latin typeface="Calibri" charset="0"/>
              </a:rPr>
              <a:t> van het </a:t>
            </a:r>
            <a:r>
              <a:rPr lang="en-US" baseline="0" dirty="0" err="1" smtClean="0">
                <a:latin typeface="Calibri" charset="0"/>
              </a:rPr>
              <a:t>denken</a:t>
            </a:r>
            <a:r>
              <a:rPr lang="en-US" baseline="0" dirty="0" smtClean="0">
                <a:latin typeface="Calibri" charset="0"/>
              </a:rPr>
              <a:t>, die </a:t>
            </a:r>
            <a:r>
              <a:rPr lang="en-US" baseline="0" dirty="0" err="1" smtClean="0">
                <a:latin typeface="Calibri" charset="0"/>
              </a:rPr>
              <a:t>hij</a:t>
            </a:r>
            <a:r>
              <a:rPr lang="en-US" baseline="0" dirty="0" smtClean="0">
                <a:latin typeface="Calibri" charset="0"/>
              </a:rPr>
              <a:t> het </a:t>
            </a:r>
            <a:r>
              <a:rPr lang="en-US" baseline="0" dirty="0" err="1" smtClean="0">
                <a:latin typeface="Calibri" charset="0"/>
              </a:rPr>
              <a:t>zijnde</a:t>
            </a:r>
            <a:r>
              <a:rPr lang="en-US" baseline="0" dirty="0" smtClean="0">
                <a:latin typeface="Calibri" charset="0"/>
              </a:rPr>
              <a:t> </a:t>
            </a:r>
            <a:r>
              <a:rPr lang="en-US" baseline="0" dirty="0" err="1" smtClean="0">
                <a:latin typeface="Calibri" charset="0"/>
              </a:rPr>
              <a:t>noemt</a:t>
            </a:r>
            <a:r>
              <a:rPr lang="en-US" baseline="0" dirty="0" smtClean="0">
                <a:latin typeface="Calibri" charset="0"/>
              </a:rPr>
              <a:t>. </a:t>
            </a:r>
            <a:r>
              <a:rPr lang="en-US" baseline="0" dirty="0" err="1" smtClean="0">
                <a:latin typeface="Calibri" charset="0"/>
              </a:rPr>
              <a:t>Deel</a:t>
            </a:r>
            <a:r>
              <a:rPr lang="en-US" baseline="0" dirty="0" smtClean="0">
                <a:latin typeface="Calibri" charset="0"/>
              </a:rPr>
              <a:t> II </a:t>
            </a:r>
            <a:r>
              <a:rPr lang="en-US" baseline="0" dirty="0" err="1" smtClean="0">
                <a:latin typeface="Calibri" charset="0"/>
              </a:rPr>
              <a:t>gaat</a:t>
            </a:r>
            <a:r>
              <a:rPr lang="en-US" baseline="0" dirty="0" smtClean="0">
                <a:latin typeface="Calibri" charset="0"/>
              </a:rPr>
              <a:t> over de </a:t>
            </a:r>
            <a:r>
              <a:rPr lang="en-US" baseline="0" dirty="0" err="1" smtClean="0">
                <a:latin typeface="Calibri" charset="0"/>
              </a:rPr>
              <a:t>wereld</a:t>
            </a:r>
            <a:r>
              <a:rPr lang="en-US" baseline="0" dirty="0" smtClean="0">
                <a:latin typeface="Calibri" charset="0"/>
              </a:rPr>
              <a:t> van de </a:t>
            </a:r>
            <a:r>
              <a:rPr lang="en-US" baseline="0" dirty="0" err="1" smtClean="0">
                <a:latin typeface="Calibri" charset="0"/>
              </a:rPr>
              <a:t>waarneming</a:t>
            </a:r>
            <a:r>
              <a:rPr lang="en-US" baseline="0" dirty="0" smtClean="0">
                <a:latin typeface="Calibri" charset="0"/>
              </a:rPr>
              <a:t>: het </a:t>
            </a:r>
            <a:r>
              <a:rPr lang="en-US" baseline="0" dirty="0" err="1" smtClean="0">
                <a:latin typeface="Calibri" charset="0"/>
              </a:rPr>
              <a:t>niet-zijnde</a:t>
            </a:r>
            <a:r>
              <a:rPr lang="en-US" baseline="0" dirty="0" smtClean="0">
                <a:latin typeface="Calibri" charset="0"/>
              </a:rPr>
              <a:t>! </a:t>
            </a:r>
            <a:r>
              <a:rPr lang="en-US" baseline="0" dirty="0" err="1" smtClean="0">
                <a:latin typeface="Calibri" charset="0"/>
              </a:rPr>
              <a:t>Dit</a:t>
            </a:r>
            <a:r>
              <a:rPr lang="en-US" baseline="0" dirty="0" smtClean="0">
                <a:latin typeface="Calibri" charset="0"/>
              </a:rPr>
              <a:t> </a:t>
            </a:r>
            <a:r>
              <a:rPr lang="en-US" baseline="0" dirty="0" err="1" smtClean="0">
                <a:latin typeface="Calibri" charset="0"/>
              </a:rPr>
              <a:t>onderscheid</a:t>
            </a:r>
            <a:r>
              <a:rPr lang="en-US" baseline="0" dirty="0" smtClean="0">
                <a:latin typeface="Calibri" charset="0"/>
              </a:rPr>
              <a:t> </a:t>
            </a:r>
            <a:r>
              <a:rPr lang="en-US" baseline="0" dirty="0" err="1" smtClean="0">
                <a:latin typeface="Calibri" charset="0"/>
              </a:rPr>
              <a:t>neemt</a:t>
            </a:r>
            <a:r>
              <a:rPr lang="en-US" baseline="0" dirty="0" smtClean="0">
                <a:latin typeface="Calibri" charset="0"/>
              </a:rPr>
              <a:t> Plato van Parmenides over: de </a:t>
            </a:r>
            <a:r>
              <a:rPr lang="en-US" baseline="0" dirty="0" err="1" smtClean="0">
                <a:latin typeface="Calibri" charset="0"/>
              </a:rPr>
              <a:t>sensibele</a:t>
            </a:r>
            <a:r>
              <a:rPr lang="en-US" baseline="0" dirty="0" smtClean="0">
                <a:latin typeface="Calibri" charset="0"/>
              </a:rPr>
              <a:t> </a:t>
            </a:r>
            <a:r>
              <a:rPr lang="en-US" baseline="0" dirty="0" err="1" smtClean="0">
                <a:latin typeface="Calibri" charset="0"/>
              </a:rPr>
              <a:t>wereld</a:t>
            </a:r>
            <a:r>
              <a:rPr lang="en-US" baseline="0" dirty="0" smtClean="0">
                <a:latin typeface="Calibri" charset="0"/>
              </a:rPr>
              <a:t> </a:t>
            </a:r>
            <a:r>
              <a:rPr lang="en-US" baseline="0" dirty="0" err="1" smtClean="0">
                <a:latin typeface="Calibri" charset="0"/>
              </a:rPr>
              <a:t>gaat</a:t>
            </a:r>
            <a:r>
              <a:rPr lang="en-US" baseline="0" dirty="0" smtClean="0">
                <a:latin typeface="Calibri" charset="0"/>
              </a:rPr>
              <a:t> </a:t>
            </a:r>
            <a:r>
              <a:rPr lang="en-US" baseline="0" dirty="0" err="1" smtClean="0">
                <a:latin typeface="Calibri" charset="0"/>
              </a:rPr>
              <a:t>terug</a:t>
            </a:r>
            <a:r>
              <a:rPr lang="en-US" baseline="0" dirty="0" smtClean="0">
                <a:latin typeface="Calibri" charset="0"/>
              </a:rPr>
              <a:t> de </a:t>
            </a:r>
            <a:r>
              <a:rPr lang="en-US" baseline="0" dirty="0" err="1" smtClean="0">
                <a:latin typeface="Calibri" charset="0"/>
              </a:rPr>
              <a:t>wereld</a:t>
            </a:r>
            <a:r>
              <a:rPr lang="en-US" baseline="0" dirty="0" smtClean="0">
                <a:latin typeface="Calibri" charset="0"/>
              </a:rPr>
              <a:t> van de </a:t>
            </a:r>
            <a:r>
              <a:rPr lang="en-US" baseline="0" dirty="0" err="1" smtClean="0">
                <a:latin typeface="Calibri" charset="0"/>
              </a:rPr>
              <a:t>waarneming</a:t>
            </a:r>
            <a:r>
              <a:rPr lang="en-US" baseline="0" dirty="0" smtClean="0">
                <a:latin typeface="Calibri" charset="0"/>
              </a:rPr>
              <a:t>, </a:t>
            </a:r>
            <a:r>
              <a:rPr lang="en-US" baseline="0" dirty="0" err="1" smtClean="0">
                <a:latin typeface="Calibri" charset="0"/>
              </a:rPr>
              <a:t>terwijl</a:t>
            </a:r>
            <a:r>
              <a:rPr lang="en-US" baseline="0" dirty="0" smtClean="0">
                <a:latin typeface="Calibri" charset="0"/>
              </a:rPr>
              <a:t> de intelligibele </a:t>
            </a:r>
            <a:r>
              <a:rPr lang="en-US" baseline="0" dirty="0" err="1" smtClean="0">
                <a:latin typeface="Calibri" charset="0"/>
              </a:rPr>
              <a:t>wereld</a:t>
            </a:r>
            <a:r>
              <a:rPr lang="en-US" baseline="0" dirty="0" smtClean="0">
                <a:latin typeface="Calibri" charset="0"/>
              </a:rPr>
              <a:t> </a:t>
            </a:r>
            <a:r>
              <a:rPr lang="en-US" baseline="0" dirty="0" err="1" smtClean="0">
                <a:latin typeface="Calibri" charset="0"/>
              </a:rPr>
              <a:t>teruggaat</a:t>
            </a:r>
            <a:r>
              <a:rPr lang="en-US" baseline="0" dirty="0" smtClean="0">
                <a:latin typeface="Calibri" charset="0"/>
              </a:rPr>
              <a:t> op Parmenides’ </a:t>
            </a:r>
            <a:r>
              <a:rPr lang="en-US" baseline="0" dirty="0" err="1" smtClean="0">
                <a:latin typeface="Calibri" charset="0"/>
              </a:rPr>
              <a:t>wereld</a:t>
            </a:r>
            <a:r>
              <a:rPr lang="en-US" baseline="0" dirty="0" smtClean="0">
                <a:latin typeface="Calibri" charset="0"/>
              </a:rPr>
              <a:t> van het </a:t>
            </a:r>
            <a:r>
              <a:rPr lang="en-US" baseline="0" dirty="0" err="1" smtClean="0">
                <a:latin typeface="Calibri" charset="0"/>
              </a:rPr>
              <a:t>zijn</a:t>
            </a:r>
            <a:r>
              <a:rPr lang="en-US" baseline="0" dirty="0" smtClean="0">
                <a:latin typeface="Calibri" charset="0"/>
              </a:rPr>
              <a:t>.</a:t>
            </a:r>
            <a:endParaRPr lang="en-US" dirty="0">
              <a:latin typeface="Calibri" charset="0"/>
            </a:endParaRPr>
          </a:p>
        </p:txBody>
      </p:sp>
      <p:sp>
        <p:nvSpPr>
          <p:cNvPr id="67587"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DECB36-DA9F-1947-B077-BB125F85DF20}" type="slidenum">
              <a:rPr lang="nl-NL" sz="1200"/>
              <a:pPr eaLnBrk="1" hangingPunct="1"/>
              <a:t>10</a:t>
            </a:fld>
            <a:endParaRPr lang="nl-NL" sz="1200"/>
          </a:p>
        </p:txBody>
      </p:sp>
    </p:spTree>
    <p:extLst>
      <p:ext uri="{BB962C8B-B14F-4D97-AF65-F5344CB8AC3E}">
        <p14:creationId xmlns:p14="http://schemas.microsoft.com/office/powerpoint/2010/main" val="110185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zijn nu op</a:t>
            </a:r>
            <a:r>
              <a:rPr lang="nl-NL" baseline="0" dirty="0" smtClean="0"/>
              <a:t> Sicilië beland met </a:t>
            </a:r>
            <a:r>
              <a:rPr lang="nl-NL" baseline="0" dirty="0" err="1" smtClean="0"/>
              <a:t>Empedocles</a:t>
            </a:r>
            <a:r>
              <a:rPr lang="nl-NL" baseline="0" dirty="0" smtClean="0"/>
              <a:t> en in Noord Griekenland met </a:t>
            </a:r>
            <a:r>
              <a:rPr lang="nl-NL" baseline="0" dirty="0" err="1" smtClean="0"/>
              <a:t>Democritus</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11</a:t>
            </a:fld>
            <a:endParaRPr lang="nl-NL"/>
          </a:p>
        </p:txBody>
      </p:sp>
    </p:spTree>
    <p:extLst>
      <p:ext uri="{BB962C8B-B14F-4D97-AF65-F5344CB8AC3E}">
        <p14:creationId xmlns:p14="http://schemas.microsoft.com/office/powerpoint/2010/main" val="207577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1682" name="Tijdelijke aanduiding voor notities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Calibri" charset="0"/>
              </a:rPr>
              <a:t>De </a:t>
            </a:r>
            <a:r>
              <a:rPr lang="en-US" dirty="0" err="1" smtClean="0">
                <a:latin typeface="Calibri" charset="0"/>
              </a:rPr>
              <a:t>beroemde</a:t>
            </a:r>
            <a:r>
              <a:rPr lang="en-US" baseline="0" dirty="0" smtClean="0">
                <a:latin typeface="Calibri" charset="0"/>
              </a:rPr>
              <a:t> </a:t>
            </a:r>
            <a:r>
              <a:rPr lang="en-US" baseline="0" dirty="0" err="1" smtClean="0">
                <a:latin typeface="Calibri" charset="0"/>
              </a:rPr>
              <a:t>vier-elementenleer</a:t>
            </a:r>
            <a:r>
              <a:rPr lang="en-US" baseline="0" dirty="0" smtClean="0">
                <a:latin typeface="Calibri" charset="0"/>
              </a:rPr>
              <a:t>: in </a:t>
            </a:r>
            <a:r>
              <a:rPr lang="en-US" baseline="0" dirty="0" err="1" smtClean="0">
                <a:latin typeface="Calibri" charset="0"/>
              </a:rPr>
              <a:t>plaats</a:t>
            </a:r>
            <a:r>
              <a:rPr lang="en-US" baseline="0" dirty="0" smtClean="0">
                <a:latin typeface="Calibri" charset="0"/>
              </a:rPr>
              <a:t> van 1 </a:t>
            </a:r>
            <a:r>
              <a:rPr lang="en-US" baseline="0" dirty="0" err="1" smtClean="0">
                <a:latin typeface="Calibri" charset="0"/>
              </a:rPr>
              <a:t>basiselement</a:t>
            </a:r>
            <a:r>
              <a:rPr lang="en-US" baseline="0" dirty="0" smtClean="0">
                <a:latin typeface="Calibri" charset="0"/>
              </a:rPr>
              <a:t> </a:t>
            </a:r>
            <a:r>
              <a:rPr lang="en-US" baseline="0" dirty="0" err="1" smtClean="0">
                <a:latin typeface="Calibri" charset="0"/>
              </a:rPr>
              <a:t>zijn</a:t>
            </a:r>
            <a:r>
              <a:rPr lang="en-US" baseline="0" dirty="0" smtClean="0">
                <a:latin typeface="Calibri" charset="0"/>
              </a:rPr>
              <a:t> </a:t>
            </a:r>
            <a:r>
              <a:rPr lang="en-US" baseline="0" dirty="0" err="1" smtClean="0">
                <a:latin typeface="Calibri" charset="0"/>
              </a:rPr>
              <a:t>er</a:t>
            </a:r>
            <a:r>
              <a:rPr lang="en-US" baseline="0" dirty="0" smtClean="0">
                <a:latin typeface="Calibri" charset="0"/>
              </a:rPr>
              <a:t> nu </a:t>
            </a:r>
            <a:r>
              <a:rPr lang="en-US" baseline="0" dirty="0" err="1" smtClean="0">
                <a:latin typeface="Calibri" charset="0"/>
              </a:rPr>
              <a:t>vier</a:t>
            </a:r>
            <a:r>
              <a:rPr lang="en-US" baseline="0" dirty="0" smtClean="0">
                <a:latin typeface="Calibri" charset="0"/>
              </a:rPr>
              <a:t>. </a:t>
            </a:r>
            <a:r>
              <a:rPr lang="en-US" baseline="0" dirty="0" err="1" smtClean="0">
                <a:latin typeface="Calibri" charset="0"/>
              </a:rPr>
              <a:t>Haat</a:t>
            </a:r>
            <a:r>
              <a:rPr lang="en-US" baseline="0" dirty="0" smtClean="0">
                <a:latin typeface="Calibri" charset="0"/>
              </a:rPr>
              <a:t> </a:t>
            </a:r>
            <a:r>
              <a:rPr lang="en-US" baseline="0" dirty="0" err="1" smtClean="0">
                <a:latin typeface="Calibri" charset="0"/>
              </a:rPr>
              <a:t>en</a:t>
            </a:r>
            <a:r>
              <a:rPr lang="en-US" baseline="0" dirty="0" smtClean="0">
                <a:latin typeface="Calibri" charset="0"/>
              </a:rPr>
              <a:t> </a:t>
            </a:r>
            <a:r>
              <a:rPr lang="en-US" baseline="0" dirty="0" err="1" smtClean="0">
                <a:latin typeface="Calibri" charset="0"/>
              </a:rPr>
              <a:t>liefde</a:t>
            </a:r>
            <a:r>
              <a:rPr lang="en-US" baseline="0" dirty="0" smtClean="0">
                <a:latin typeface="Calibri" charset="0"/>
              </a:rPr>
              <a:t> </a:t>
            </a:r>
            <a:r>
              <a:rPr lang="en-US" baseline="0" dirty="0" err="1" smtClean="0">
                <a:latin typeface="Calibri" charset="0"/>
              </a:rPr>
              <a:t>zorgen</a:t>
            </a:r>
            <a:r>
              <a:rPr lang="en-US" baseline="0" dirty="0" smtClean="0">
                <a:latin typeface="Calibri" charset="0"/>
              </a:rPr>
              <a:t> </a:t>
            </a:r>
            <a:r>
              <a:rPr lang="en-US" baseline="0" dirty="0" err="1" smtClean="0">
                <a:latin typeface="Calibri" charset="0"/>
              </a:rPr>
              <a:t>voor</a:t>
            </a:r>
            <a:r>
              <a:rPr lang="en-US" baseline="0" dirty="0" smtClean="0">
                <a:latin typeface="Calibri" charset="0"/>
              </a:rPr>
              <a:t> de </a:t>
            </a:r>
            <a:r>
              <a:rPr lang="en-US" baseline="0" dirty="0" err="1" smtClean="0">
                <a:latin typeface="Calibri" charset="0"/>
              </a:rPr>
              <a:t>relaties</a:t>
            </a:r>
            <a:r>
              <a:rPr lang="en-US" baseline="0" dirty="0" smtClean="0">
                <a:latin typeface="Calibri" charset="0"/>
              </a:rPr>
              <a:t> </a:t>
            </a:r>
            <a:r>
              <a:rPr lang="en-US" baseline="0" dirty="0" err="1" smtClean="0">
                <a:latin typeface="Calibri" charset="0"/>
              </a:rPr>
              <a:t>tussen</a:t>
            </a:r>
            <a:r>
              <a:rPr lang="en-US" baseline="0" dirty="0" smtClean="0">
                <a:latin typeface="Calibri" charset="0"/>
              </a:rPr>
              <a:t> de </a:t>
            </a:r>
            <a:r>
              <a:rPr lang="en-US" baseline="0" dirty="0" err="1" smtClean="0">
                <a:latin typeface="Calibri" charset="0"/>
              </a:rPr>
              <a:t>vier</a:t>
            </a:r>
            <a:r>
              <a:rPr lang="en-US" baseline="0" dirty="0" smtClean="0">
                <a:latin typeface="Calibri" charset="0"/>
              </a:rPr>
              <a:t>.</a:t>
            </a:r>
            <a:endParaRPr lang="en-US" dirty="0">
              <a:latin typeface="Calibri" charset="0"/>
            </a:endParaRPr>
          </a:p>
        </p:txBody>
      </p:sp>
      <p:sp>
        <p:nvSpPr>
          <p:cNvPr id="71683"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188428-25DF-444B-BF9B-9972C5FB234A}" type="slidenum">
              <a:rPr lang="nl-NL" sz="1200"/>
              <a:pPr eaLnBrk="1" hangingPunct="1"/>
              <a:t>12</a:t>
            </a:fld>
            <a:endParaRPr lang="nl-NL" sz="1200"/>
          </a:p>
        </p:txBody>
      </p:sp>
    </p:spTree>
    <p:extLst>
      <p:ext uri="{BB962C8B-B14F-4D97-AF65-F5344CB8AC3E}">
        <p14:creationId xmlns:p14="http://schemas.microsoft.com/office/powerpoint/2010/main" val="8849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basiselement is niet nader gespecificeerd</a:t>
            </a:r>
            <a:r>
              <a:rPr lang="nl-NL" baseline="0" dirty="0" smtClean="0"/>
              <a:t> en dat kan ook niet. Hetzelfde basiselement ligt ten grondslag aan alle fysische verschijnselen zoals water, vuur, lucht etc. Verschil tussen water en vuur enz. wordt verklaard door verschillen in vorm en ligging.</a:t>
            </a:r>
            <a:endParaRPr lang="nl-NL" dirty="0"/>
          </a:p>
        </p:txBody>
      </p:sp>
      <p:sp>
        <p:nvSpPr>
          <p:cNvPr id="4" name="Tijdelijke aanduiding voor dianummer 3"/>
          <p:cNvSpPr>
            <a:spLocks noGrp="1"/>
          </p:cNvSpPr>
          <p:nvPr>
            <p:ph type="sldNum" sz="quarter" idx="10"/>
          </p:nvPr>
        </p:nvSpPr>
        <p:spPr/>
        <p:txBody>
          <a:bodyPr/>
          <a:lstStyle/>
          <a:p>
            <a:fld id="{1C593F9A-9A0F-054E-97F6-994B8DE61E74}" type="slidenum">
              <a:rPr lang="nl-NL" smtClean="0"/>
              <a:t>13</a:t>
            </a:fld>
            <a:endParaRPr lang="nl-NL"/>
          </a:p>
        </p:txBody>
      </p:sp>
    </p:spTree>
    <p:extLst>
      <p:ext uri="{BB962C8B-B14F-4D97-AF65-F5344CB8AC3E}">
        <p14:creationId xmlns:p14="http://schemas.microsoft.com/office/powerpoint/2010/main" val="31859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08C430C8-8CB6-4040-AA30-6BEE043572C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28051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C430C8-8CB6-4040-AA30-6BEE043572C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309531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C430C8-8CB6-4040-AA30-6BEE043572C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12813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C430C8-8CB6-4040-AA30-6BEE043572C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29696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08C430C8-8CB6-4040-AA30-6BEE043572C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414402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8C430C8-8CB6-4040-AA30-6BEE043572CD}" type="datetimeFigureOut">
              <a:rPr lang="nl-NL" smtClean="0"/>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375251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8C430C8-8CB6-4040-AA30-6BEE043572CD}" type="datetimeFigureOut">
              <a:rPr lang="nl-NL" smtClean="0"/>
              <a:t>14-1-2019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265139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08C430C8-8CB6-4040-AA30-6BEE043572CD}" type="datetimeFigureOut">
              <a:rPr lang="nl-NL" smtClean="0"/>
              <a:t>14-1-2019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425070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C430C8-8CB6-4040-AA30-6BEE043572CD}" type="datetimeFigureOut">
              <a:rPr lang="nl-NL" smtClean="0"/>
              <a:t>14-1-2019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301295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08C430C8-8CB6-4040-AA30-6BEE043572CD}" type="datetimeFigureOut">
              <a:rPr lang="nl-NL" smtClean="0"/>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151449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08C430C8-8CB6-4040-AA30-6BEE043572CD}" type="datetimeFigureOut">
              <a:rPr lang="nl-NL" smtClean="0"/>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5B1CBF-2762-DB4A-A1DF-7129DE00C175}" type="slidenum">
              <a:rPr lang="nl-NL" smtClean="0"/>
              <a:t>‹nr.›</a:t>
            </a:fld>
            <a:endParaRPr lang="nl-NL"/>
          </a:p>
        </p:txBody>
      </p:sp>
    </p:spTree>
    <p:extLst>
      <p:ext uri="{BB962C8B-B14F-4D97-AF65-F5344CB8AC3E}">
        <p14:creationId xmlns:p14="http://schemas.microsoft.com/office/powerpoint/2010/main" val="200397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430C8-8CB6-4040-AA30-6BEE043572CD}" type="datetimeFigureOut">
              <a:rPr lang="nl-NL" smtClean="0"/>
              <a:t>14-1-2019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B1CBF-2762-DB4A-A1DF-7129DE00C175}" type="slidenum">
              <a:rPr lang="nl-NL" smtClean="0"/>
              <a:t>‹nr.›</a:t>
            </a:fld>
            <a:endParaRPr lang="nl-NL"/>
          </a:p>
        </p:txBody>
      </p:sp>
    </p:spTree>
    <p:extLst>
      <p:ext uri="{BB962C8B-B14F-4D97-AF65-F5344CB8AC3E}">
        <p14:creationId xmlns:p14="http://schemas.microsoft.com/office/powerpoint/2010/main" val="104091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ZkMAx04jDx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Natuurwetenschap in de oudheid</a:t>
            </a:r>
            <a:endParaRPr lang="nl-NL" dirty="0"/>
          </a:p>
        </p:txBody>
      </p:sp>
      <p:sp>
        <p:nvSpPr>
          <p:cNvPr id="5" name="Ondertitel 4"/>
          <p:cNvSpPr>
            <a:spLocks noGrp="1"/>
          </p:cNvSpPr>
          <p:nvPr>
            <p:ph type="subTitle" idx="1"/>
          </p:nvPr>
        </p:nvSpPr>
        <p:spPr/>
        <p:txBody>
          <a:bodyPr>
            <a:normAutofit fontScale="92500"/>
          </a:bodyPr>
          <a:lstStyle/>
          <a:p>
            <a:r>
              <a:rPr lang="nl-NL" sz="3900" dirty="0" err="1" smtClean="0"/>
              <a:t>Presocraten</a:t>
            </a:r>
            <a:r>
              <a:rPr lang="nl-NL" sz="3900" dirty="0" smtClean="0"/>
              <a:t>, Plato en Popper</a:t>
            </a:r>
          </a:p>
          <a:p>
            <a:r>
              <a:rPr lang="nl-NL" dirty="0" smtClean="0"/>
              <a:t>Lessen in het kader van wetenschapsfilosofie en kennistheorie</a:t>
            </a:r>
            <a:endParaRPr lang="nl-NL" dirty="0"/>
          </a:p>
        </p:txBody>
      </p:sp>
    </p:spTree>
    <p:extLst>
      <p:ext uri="{BB962C8B-B14F-4D97-AF65-F5344CB8AC3E}">
        <p14:creationId xmlns:p14="http://schemas.microsoft.com/office/powerpoint/2010/main" val="102565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1"/>
          <p:cNvSpPr>
            <a:spLocks noGrp="1"/>
          </p:cNvSpPr>
          <p:nvPr>
            <p:ph type="title" idx="4294967295"/>
          </p:nvPr>
        </p:nvSpPr>
        <p:spPr>
          <a:xfrm>
            <a:off x="207963" y="228600"/>
            <a:ext cx="8534400" cy="758825"/>
          </a:xfrm>
        </p:spPr>
        <p:txBody>
          <a:bodyPr/>
          <a:lstStyle/>
          <a:p>
            <a:pPr algn="l"/>
            <a:r>
              <a:rPr lang="nl-NL" sz="2400" b="1" dirty="0" smtClean="0">
                <a:solidFill>
                  <a:schemeClr val="tx1"/>
                </a:solidFill>
                <a:latin typeface="Arial" charset="0"/>
              </a:rPr>
              <a:t>Parmenides</a:t>
            </a:r>
            <a:endParaRPr lang="nl-NL" sz="2400" b="1" dirty="0">
              <a:solidFill>
                <a:schemeClr val="tx1"/>
              </a:solidFill>
              <a:latin typeface="Arial" charset="0"/>
            </a:endParaRPr>
          </a:p>
        </p:txBody>
      </p:sp>
      <p:sp>
        <p:nvSpPr>
          <p:cNvPr id="66562" name="Tijdelijke aanduiding voor inhoud 2"/>
          <p:cNvSpPr>
            <a:spLocks noGrp="1"/>
          </p:cNvSpPr>
          <p:nvPr>
            <p:ph idx="4294967295"/>
          </p:nvPr>
        </p:nvSpPr>
        <p:spPr>
          <a:xfrm>
            <a:off x="0" y="987425"/>
            <a:ext cx="6224643" cy="5376483"/>
          </a:xfrm>
        </p:spPr>
        <p:txBody>
          <a:bodyPr>
            <a:normAutofit/>
          </a:bodyPr>
          <a:lstStyle/>
          <a:p>
            <a:r>
              <a:rPr lang="nl-NL" sz="2400" dirty="0">
                <a:latin typeface="Arial" charset="0"/>
              </a:rPr>
              <a:t>Het zijnde </a:t>
            </a:r>
            <a:r>
              <a:rPr lang="nl-NL" sz="2400" i="1" dirty="0" smtClean="0">
                <a:latin typeface="Arial" charset="0"/>
              </a:rPr>
              <a:t>is</a:t>
            </a:r>
            <a:endParaRPr lang="nl-NL" sz="2400" dirty="0">
              <a:latin typeface="Arial" charset="0"/>
            </a:endParaRPr>
          </a:p>
          <a:p>
            <a:r>
              <a:rPr lang="nl-NL" sz="2400" dirty="0">
                <a:latin typeface="Arial" charset="0"/>
              </a:rPr>
              <a:t>H</a:t>
            </a:r>
            <a:r>
              <a:rPr lang="nl-NL" sz="2400" dirty="0" smtClean="0">
                <a:latin typeface="Arial" charset="0"/>
              </a:rPr>
              <a:t>et niet-zijnde </a:t>
            </a:r>
            <a:r>
              <a:rPr lang="nl-NL" sz="2400" i="1" dirty="0">
                <a:latin typeface="Arial" charset="0"/>
              </a:rPr>
              <a:t>is </a:t>
            </a:r>
            <a:r>
              <a:rPr lang="nl-NL" sz="2400" i="1" dirty="0" smtClean="0">
                <a:latin typeface="Arial" charset="0"/>
              </a:rPr>
              <a:t>niet</a:t>
            </a:r>
            <a:endParaRPr lang="nl-NL" sz="2400" dirty="0">
              <a:latin typeface="Arial" charset="0"/>
            </a:endParaRPr>
          </a:p>
          <a:p>
            <a:endParaRPr lang="nl-NL" sz="2400" dirty="0" smtClean="0">
              <a:latin typeface="Arial" charset="0"/>
            </a:endParaRPr>
          </a:p>
          <a:p>
            <a:r>
              <a:rPr lang="nl-NL" sz="2400" dirty="0" smtClean="0">
                <a:latin typeface="Arial" charset="0"/>
              </a:rPr>
              <a:t>Het </a:t>
            </a:r>
            <a:r>
              <a:rPr lang="nl-NL" sz="2400" dirty="0">
                <a:latin typeface="Arial" charset="0"/>
              </a:rPr>
              <a:t>zijnde is </a:t>
            </a:r>
            <a:r>
              <a:rPr lang="nl-NL" sz="2400" dirty="0" smtClean="0">
                <a:latin typeface="Arial" charset="0"/>
              </a:rPr>
              <a:t>eeuwig, onveranderlijk, onbeweeglijk, één </a:t>
            </a:r>
            <a:r>
              <a:rPr lang="nl-NL" sz="2400" dirty="0">
                <a:latin typeface="Arial" charset="0"/>
              </a:rPr>
              <a:t>en ondeelbaar</a:t>
            </a:r>
          </a:p>
          <a:p>
            <a:endParaRPr lang="nl-NL" sz="2400" dirty="0" smtClean="0">
              <a:latin typeface="Arial" charset="0"/>
            </a:endParaRPr>
          </a:p>
          <a:p>
            <a:r>
              <a:rPr lang="nl-NL" sz="2400" dirty="0" smtClean="0">
                <a:latin typeface="Arial" charset="0"/>
              </a:rPr>
              <a:t>Kennen </a:t>
            </a:r>
            <a:r>
              <a:rPr lang="nl-NL" sz="2400" dirty="0">
                <a:latin typeface="Arial" charset="0"/>
              </a:rPr>
              <a:t>alleen door </a:t>
            </a:r>
            <a:r>
              <a:rPr lang="nl-NL" sz="2400" dirty="0" smtClean="0">
                <a:latin typeface="Arial" charset="0"/>
              </a:rPr>
              <a:t>denken</a:t>
            </a:r>
            <a:endParaRPr lang="nl-NL" sz="2400" dirty="0">
              <a:latin typeface="Arial" charset="0"/>
            </a:endParaRPr>
          </a:p>
          <a:p>
            <a:r>
              <a:rPr lang="nl-NL" sz="2400" dirty="0">
                <a:latin typeface="Arial" charset="0"/>
              </a:rPr>
              <a:t>Z</a:t>
            </a:r>
            <a:r>
              <a:rPr lang="nl-NL" sz="2400" dirty="0" smtClean="0">
                <a:latin typeface="Arial" charset="0"/>
              </a:rPr>
              <a:t>intuigen subjectief, bedrieglijk</a:t>
            </a:r>
          </a:p>
          <a:p>
            <a:endParaRPr lang="nl-NL" sz="2400" dirty="0">
              <a:latin typeface="Arial" charset="0"/>
            </a:endParaRPr>
          </a:p>
          <a:p>
            <a:r>
              <a:rPr lang="nl-NL" sz="2400" dirty="0" smtClean="0">
                <a:latin typeface="Arial" charset="0"/>
              </a:rPr>
              <a:t>Over het niet-zijnde kun je eigenlijk niet spreken, maar Parmenides doet het in deel 2 van z’n gedicht toch!</a:t>
            </a:r>
            <a:endParaRPr lang="nl-NL" sz="2400" dirty="0">
              <a:latin typeface="Arial" charset="0"/>
            </a:endParaRPr>
          </a:p>
        </p:txBody>
      </p:sp>
      <p:pic>
        <p:nvPicPr>
          <p:cNvPr id="66563" name="Afbeelding 4" descr="parmenid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4643" y="0"/>
            <a:ext cx="2919357" cy="6876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68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07033" y="374443"/>
            <a:ext cx="8287195" cy="1569660"/>
          </a:xfrm>
          <a:prstGeom prst="rect">
            <a:avLst/>
          </a:prstGeom>
        </p:spPr>
        <p:txBody>
          <a:bodyPr wrap="square">
            <a:spAutoFit/>
          </a:bodyPr>
          <a:lstStyle/>
          <a:p>
            <a:r>
              <a:rPr lang="nl-NL" sz="2400" b="1" dirty="0">
                <a:latin typeface="Arial" charset="0"/>
              </a:rPr>
              <a:t>Jongere </a:t>
            </a:r>
            <a:r>
              <a:rPr lang="nl-NL" sz="2400" b="1" dirty="0" smtClean="0">
                <a:latin typeface="Arial" charset="0"/>
              </a:rPr>
              <a:t>Natuurfilosofen</a:t>
            </a:r>
            <a:endParaRPr lang="nl-NL" sz="2400" dirty="0" smtClean="0">
              <a:latin typeface="Arial" charset="0"/>
            </a:endParaRPr>
          </a:p>
          <a:p>
            <a:r>
              <a:rPr lang="nl-NL" sz="2400" dirty="0" err="1" smtClean="0">
                <a:latin typeface="Arial" charset="0"/>
              </a:rPr>
              <a:t>Empedocles</a:t>
            </a:r>
            <a:r>
              <a:rPr lang="nl-NL" sz="2400" dirty="0" smtClean="0">
                <a:latin typeface="Arial" charset="0"/>
              </a:rPr>
              <a:t> </a:t>
            </a:r>
            <a:r>
              <a:rPr lang="nl-NL" sz="2400" dirty="0" err="1" smtClean="0">
                <a:latin typeface="Arial" charset="0"/>
              </a:rPr>
              <a:t>ca</a:t>
            </a:r>
            <a:r>
              <a:rPr lang="nl-NL" sz="2400" dirty="0" smtClean="0">
                <a:latin typeface="Arial" charset="0"/>
              </a:rPr>
              <a:t> 490-425	Sicilië</a:t>
            </a:r>
            <a:endParaRPr lang="nl-NL" sz="2400" dirty="0">
              <a:latin typeface="Arial" charset="0"/>
            </a:endParaRPr>
          </a:p>
          <a:p>
            <a:endParaRPr lang="nl-NL" sz="2400" dirty="0">
              <a:latin typeface="Arial" charset="0"/>
            </a:endParaRPr>
          </a:p>
          <a:p>
            <a:r>
              <a:rPr lang="nl-NL" sz="2400" dirty="0" err="1" smtClean="0">
                <a:latin typeface="Arial" charset="0"/>
              </a:rPr>
              <a:t>Democritus</a:t>
            </a:r>
            <a:r>
              <a:rPr lang="nl-NL" sz="2400" dirty="0" smtClean="0">
                <a:latin typeface="Arial" charset="0"/>
              </a:rPr>
              <a:t> </a:t>
            </a:r>
            <a:r>
              <a:rPr lang="nl-NL" sz="2400" dirty="0" err="1" smtClean="0">
                <a:latin typeface="Arial" charset="0"/>
              </a:rPr>
              <a:t>ca</a:t>
            </a:r>
            <a:r>
              <a:rPr lang="nl-NL" sz="2400" dirty="0" smtClean="0">
                <a:latin typeface="Arial" charset="0"/>
              </a:rPr>
              <a:t> 460- 370	</a:t>
            </a:r>
            <a:r>
              <a:rPr lang="nl-NL" sz="2400" dirty="0" err="1" smtClean="0">
                <a:latin typeface="Arial" charset="0"/>
              </a:rPr>
              <a:t>Thracië</a:t>
            </a:r>
            <a:r>
              <a:rPr lang="nl-NL" sz="2400" dirty="0" smtClean="0">
                <a:latin typeface="Arial" charset="0"/>
              </a:rPr>
              <a:t> (</a:t>
            </a:r>
            <a:r>
              <a:rPr lang="nl-NL" sz="2400" dirty="0" err="1" smtClean="0">
                <a:latin typeface="Arial" charset="0"/>
              </a:rPr>
              <a:t>Abdera</a:t>
            </a:r>
            <a:r>
              <a:rPr lang="nl-NL" sz="2400" dirty="0" smtClean="0">
                <a:latin typeface="Arial" charset="0"/>
              </a:rPr>
              <a:t>)</a:t>
            </a:r>
            <a:endParaRPr lang="nl-NL" sz="2400" dirty="0"/>
          </a:p>
        </p:txBody>
      </p:sp>
      <p:pic>
        <p:nvPicPr>
          <p:cNvPr id="2" name="Afbeelding 1"/>
          <p:cNvPicPr>
            <a:picLocks noChangeAspect="1"/>
          </p:cNvPicPr>
          <p:nvPr/>
        </p:nvPicPr>
        <p:blipFill>
          <a:blip r:embed="rId3"/>
          <a:stretch>
            <a:fillRect/>
          </a:stretch>
        </p:blipFill>
        <p:spPr>
          <a:xfrm>
            <a:off x="2631169" y="2682766"/>
            <a:ext cx="6004830" cy="4175233"/>
          </a:xfrm>
          <a:prstGeom prst="rect">
            <a:avLst/>
          </a:prstGeom>
        </p:spPr>
      </p:pic>
    </p:spTree>
    <p:extLst>
      <p:ext uri="{BB962C8B-B14F-4D97-AF65-F5344CB8AC3E}">
        <p14:creationId xmlns:p14="http://schemas.microsoft.com/office/powerpoint/2010/main" val="319239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4294967295"/>
          </p:nvPr>
        </p:nvSpPr>
        <p:spPr>
          <a:xfrm>
            <a:off x="188172" y="202583"/>
            <a:ext cx="8504238" cy="5496811"/>
          </a:xfrm>
        </p:spPr>
        <p:txBody>
          <a:bodyPr>
            <a:normAutofit/>
          </a:bodyPr>
          <a:lstStyle/>
          <a:p>
            <a:pPr eaLnBrk="1" hangingPunct="1"/>
            <a:r>
              <a:rPr lang="nl-NL" sz="2400" b="1" dirty="0" err="1">
                <a:latin typeface="Arial" charset="0"/>
              </a:rPr>
              <a:t>Empedocles</a:t>
            </a:r>
            <a:r>
              <a:rPr lang="nl-NL" sz="2400" dirty="0">
                <a:latin typeface="Arial" charset="0"/>
              </a:rPr>
              <a:t> (480-423</a:t>
            </a:r>
            <a:r>
              <a:rPr lang="nl-NL" sz="2400" dirty="0" smtClean="0">
                <a:latin typeface="Arial" charset="0"/>
              </a:rPr>
              <a:t>) </a:t>
            </a:r>
            <a:endParaRPr lang="nl-NL" sz="2400" dirty="0">
              <a:latin typeface="Arial" charset="0"/>
            </a:endParaRPr>
          </a:p>
          <a:p>
            <a:pPr eaLnBrk="1" hangingPunct="1"/>
            <a:endParaRPr lang="nl-NL" sz="2400" b="1" dirty="0" smtClean="0">
              <a:latin typeface="Arial" charset="0"/>
            </a:endParaRPr>
          </a:p>
          <a:p>
            <a:pPr eaLnBrk="1" hangingPunct="1"/>
            <a:r>
              <a:rPr lang="nl-NL" sz="2400" b="1" dirty="0" smtClean="0">
                <a:latin typeface="Arial" charset="0"/>
              </a:rPr>
              <a:t>4 elementen</a:t>
            </a:r>
            <a:r>
              <a:rPr lang="nl-NL" sz="2400" b="1" dirty="0">
                <a:latin typeface="Arial" charset="0"/>
              </a:rPr>
              <a:t> </a:t>
            </a:r>
            <a:r>
              <a:rPr lang="nl-NL" sz="2400" dirty="0" smtClean="0">
                <a:latin typeface="Arial" charset="0"/>
              </a:rPr>
              <a:t>(</a:t>
            </a:r>
            <a:r>
              <a:rPr lang="nl-NL" sz="2400" dirty="0" err="1" smtClean="0">
                <a:latin typeface="Arial" charset="0"/>
              </a:rPr>
              <a:t>ongeworden</a:t>
            </a:r>
            <a:r>
              <a:rPr lang="nl-NL" sz="2400" dirty="0" smtClean="0">
                <a:latin typeface="Arial" charset="0"/>
              </a:rPr>
              <a:t>, onvergankelijk, onveranderlijk; </a:t>
            </a:r>
            <a:r>
              <a:rPr lang="nl-NL" sz="2400" dirty="0" err="1" smtClean="0">
                <a:latin typeface="Arial" charset="0"/>
              </a:rPr>
              <a:t>cf</a:t>
            </a:r>
            <a:r>
              <a:rPr lang="nl-NL" sz="2400" dirty="0" smtClean="0">
                <a:latin typeface="Arial" charset="0"/>
              </a:rPr>
              <a:t> Parmenides!): water</a:t>
            </a:r>
            <a:r>
              <a:rPr lang="nl-NL" sz="2400" dirty="0">
                <a:latin typeface="Arial" charset="0"/>
              </a:rPr>
              <a:t>, aarde, lucht, </a:t>
            </a:r>
            <a:r>
              <a:rPr lang="nl-NL" sz="2400" dirty="0" smtClean="0">
                <a:latin typeface="Arial" charset="0"/>
              </a:rPr>
              <a:t>vuur</a:t>
            </a:r>
          </a:p>
          <a:p>
            <a:pPr eaLnBrk="1" hangingPunct="1"/>
            <a:endParaRPr lang="nl-NL" sz="2400" dirty="0" smtClean="0">
              <a:latin typeface="Arial" charset="0"/>
            </a:endParaRPr>
          </a:p>
          <a:p>
            <a:pPr eaLnBrk="1" hangingPunct="1"/>
            <a:r>
              <a:rPr lang="nl-NL" sz="2400" b="1" dirty="0" smtClean="0">
                <a:latin typeface="Arial" charset="0"/>
              </a:rPr>
              <a:t>Haat </a:t>
            </a:r>
            <a:r>
              <a:rPr lang="nl-NL" sz="2400" b="1" dirty="0">
                <a:latin typeface="Arial" charset="0"/>
              </a:rPr>
              <a:t>en Liefde</a:t>
            </a:r>
            <a:r>
              <a:rPr lang="nl-NL" sz="2400" dirty="0">
                <a:latin typeface="Arial" charset="0"/>
              </a:rPr>
              <a:t>. </a:t>
            </a:r>
            <a:r>
              <a:rPr lang="nl-NL" sz="2400" dirty="0" smtClean="0">
                <a:latin typeface="Arial" charset="0"/>
              </a:rPr>
              <a:t>Liefde</a:t>
            </a:r>
            <a:r>
              <a:rPr lang="nl-NL" sz="2400" dirty="0">
                <a:latin typeface="Arial" charset="0"/>
              </a:rPr>
              <a:t> </a:t>
            </a:r>
            <a:r>
              <a:rPr lang="nl-NL" sz="2400" dirty="0" smtClean="0">
                <a:latin typeface="Arial" charset="0"/>
              </a:rPr>
              <a:t>&gt; </a:t>
            </a:r>
            <a:r>
              <a:rPr lang="nl-NL" sz="2400" dirty="0">
                <a:latin typeface="Arial" charset="0"/>
              </a:rPr>
              <a:t>één bolvormig samengetrokken </a:t>
            </a:r>
            <a:r>
              <a:rPr lang="nl-NL" sz="2400" dirty="0" smtClean="0">
                <a:latin typeface="Arial" charset="0"/>
              </a:rPr>
              <a:t>mengsel. Door </a:t>
            </a:r>
            <a:r>
              <a:rPr lang="nl-NL" sz="2400" dirty="0">
                <a:latin typeface="Arial" charset="0"/>
              </a:rPr>
              <a:t>Haat </a:t>
            </a:r>
            <a:r>
              <a:rPr lang="nl-NL" sz="2400" dirty="0" smtClean="0">
                <a:latin typeface="Arial" charset="0"/>
              </a:rPr>
              <a:t>uiteengevallen. </a:t>
            </a:r>
            <a:r>
              <a:rPr lang="nl-NL" sz="2400" dirty="0">
                <a:latin typeface="Arial" charset="0"/>
              </a:rPr>
              <a:t>Evenwicht H-</a:t>
            </a:r>
            <a:r>
              <a:rPr lang="nl-NL" sz="2400" dirty="0" smtClean="0">
                <a:latin typeface="Arial" charset="0"/>
              </a:rPr>
              <a:t>L (Aristoteles: </a:t>
            </a:r>
            <a:r>
              <a:rPr lang="nl-NL" sz="2400" dirty="0" err="1" smtClean="0">
                <a:latin typeface="Arial" charset="0"/>
              </a:rPr>
              <a:t>Emp</a:t>
            </a:r>
            <a:r>
              <a:rPr lang="nl-NL" sz="2400" dirty="0" smtClean="0">
                <a:latin typeface="Arial" charset="0"/>
              </a:rPr>
              <a:t>. kent naast stof-, ook bewegingsoorzaak)</a:t>
            </a:r>
            <a:endParaRPr lang="nl-NL" sz="2400" dirty="0">
              <a:latin typeface="Arial" charset="0"/>
            </a:endParaRPr>
          </a:p>
        </p:txBody>
      </p:sp>
      <p:pic>
        <p:nvPicPr>
          <p:cNvPr id="2" name="Afbeelding 1"/>
          <p:cNvPicPr>
            <a:picLocks noChangeAspect="1"/>
          </p:cNvPicPr>
          <p:nvPr/>
        </p:nvPicPr>
        <p:blipFill>
          <a:blip r:embed="rId3"/>
          <a:stretch>
            <a:fillRect/>
          </a:stretch>
        </p:blipFill>
        <p:spPr>
          <a:xfrm>
            <a:off x="6068558" y="3768119"/>
            <a:ext cx="3075442" cy="3089881"/>
          </a:xfrm>
          <a:prstGeom prst="rect">
            <a:avLst/>
          </a:prstGeom>
        </p:spPr>
      </p:pic>
      <p:pic>
        <p:nvPicPr>
          <p:cNvPr id="3" name="Afbeelding 2"/>
          <p:cNvPicPr>
            <a:picLocks noChangeAspect="1"/>
          </p:cNvPicPr>
          <p:nvPr/>
        </p:nvPicPr>
        <p:blipFill>
          <a:blip r:embed="rId4"/>
          <a:stretch>
            <a:fillRect/>
          </a:stretch>
        </p:blipFill>
        <p:spPr>
          <a:xfrm>
            <a:off x="-1" y="4381758"/>
            <a:ext cx="4257399" cy="2476242"/>
          </a:xfrm>
          <a:prstGeom prst="rect">
            <a:avLst/>
          </a:prstGeom>
        </p:spPr>
      </p:pic>
    </p:spTree>
    <p:extLst>
      <p:ext uri="{BB962C8B-B14F-4D97-AF65-F5344CB8AC3E}">
        <p14:creationId xmlns:p14="http://schemas.microsoft.com/office/powerpoint/2010/main" val="69020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67534" y="439564"/>
            <a:ext cx="6190466" cy="4524315"/>
          </a:xfrm>
          <a:prstGeom prst="rect">
            <a:avLst/>
          </a:prstGeom>
        </p:spPr>
        <p:txBody>
          <a:bodyPr wrap="square">
            <a:spAutoFit/>
          </a:bodyPr>
          <a:lstStyle/>
          <a:p>
            <a:r>
              <a:rPr lang="nl-NL" sz="2400" b="1" dirty="0" err="1">
                <a:latin typeface="Arial" charset="0"/>
              </a:rPr>
              <a:t>Democritus</a:t>
            </a:r>
            <a:r>
              <a:rPr lang="nl-NL" sz="2400" dirty="0">
                <a:latin typeface="Arial" charset="0"/>
              </a:rPr>
              <a:t> </a:t>
            </a:r>
            <a:endParaRPr lang="nl-NL" sz="2400" dirty="0" smtClean="0">
              <a:solidFill>
                <a:srgbClr val="002060"/>
              </a:solidFill>
              <a:latin typeface="Arial" charset="0"/>
            </a:endParaRPr>
          </a:p>
          <a:p>
            <a:endParaRPr lang="nl-NL" altLang="ja-JP" sz="2400" dirty="0">
              <a:solidFill>
                <a:srgbClr val="002060"/>
              </a:solidFill>
              <a:latin typeface="Arial" charset="0"/>
            </a:endParaRPr>
          </a:p>
          <a:p>
            <a:r>
              <a:rPr lang="nl-NL" altLang="ja-JP" sz="2400" dirty="0" smtClean="0">
                <a:latin typeface="Arial" charset="0"/>
              </a:rPr>
              <a:t>1. Atomen</a:t>
            </a:r>
            <a:r>
              <a:rPr lang="nl-NL" altLang="ja-JP" sz="2400" dirty="0">
                <a:latin typeface="Arial" charset="0"/>
              </a:rPr>
              <a:t>:</a:t>
            </a:r>
          </a:p>
          <a:p>
            <a:r>
              <a:rPr lang="nl-NL" sz="2400" dirty="0" smtClean="0">
                <a:latin typeface="Arial" charset="0"/>
              </a:rPr>
              <a:t>Onzichtbaar klein</a:t>
            </a:r>
          </a:p>
          <a:p>
            <a:r>
              <a:rPr lang="nl-NL" sz="2400" dirty="0" smtClean="0">
                <a:latin typeface="Arial" charset="0"/>
              </a:rPr>
              <a:t>Ondeelbaar</a:t>
            </a:r>
          </a:p>
          <a:p>
            <a:r>
              <a:rPr lang="nl-NL" sz="2400" dirty="0" smtClean="0">
                <a:latin typeface="Arial" charset="0"/>
              </a:rPr>
              <a:t>Oneindig in aantal</a:t>
            </a:r>
          </a:p>
          <a:p>
            <a:r>
              <a:rPr lang="nl-NL" sz="2400" dirty="0" smtClean="0">
                <a:latin typeface="Arial" charset="0"/>
              </a:rPr>
              <a:t>Eeuwig</a:t>
            </a:r>
          </a:p>
          <a:p>
            <a:r>
              <a:rPr lang="nl-NL" sz="2400" dirty="0" smtClean="0">
                <a:latin typeface="Arial" charset="0"/>
              </a:rPr>
              <a:t>Onveranderlijk</a:t>
            </a:r>
          </a:p>
          <a:p>
            <a:r>
              <a:rPr lang="nl-NL" sz="2400" dirty="0" smtClean="0">
                <a:latin typeface="Arial" charset="0"/>
              </a:rPr>
              <a:t>Homogeen</a:t>
            </a:r>
          </a:p>
          <a:p>
            <a:endParaRPr lang="nl-NL" sz="2400" dirty="0">
              <a:latin typeface="Arial" charset="0"/>
            </a:endParaRPr>
          </a:p>
          <a:p>
            <a:r>
              <a:rPr lang="nl-NL" sz="2400" dirty="0" smtClean="0">
                <a:latin typeface="Arial" charset="0"/>
              </a:rPr>
              <a:t>(</a:t>
            </a:r>
            <a:r>
              <a:rPr lang="nl-NL" sz="2400" dirty="0" err="1" smtClean="0">
                <a:latin typeface="Arial" charset="0"/>
              </a:rPr>
              <a:t>cf</a:t>
            </a:r>
            <a:r>
              <a:rPr lang="nl-NL" sz="2400" dirty="0" smtClean="0">
                <a:latin typeface="Arial" charset="0"/>
              </a:rPr>
              <a:t> Parmenides!)</a:t>
            </a:r>
          </a:p>
          <a:p>
            <a:endParaRPr lang="nl-NL" sz="2400" dirty="0">
              <a:latin typeface="Arial" charset="0"/>
            </a:endParaRPr>
          </a:p>
        </p:txBody>
      </p:sp>
      <p:pic>
        <p:nvPicPr>
          <p:cNvPr id="5" name="Afbeelding 4"/>
          <p:cNvPicPr>
            <a:picLocks noChangeAspect="1"/>
          </p:cNvPicPr>
          <p:nvPr/>
        </p:nvPicPr>
        <p:blipFill>
          <a:blip r:embed="rId3"/>
          <a:stretch>
            <a:fillRect/>
          </a:stretch>
        </p:blipFill>
        <p:spPr>
          <a:xfrm>
            <a:off x="3416300" y="1181100"/>
            <a:ext cx="5727700" cy="5676900"/>
          </a:xfrm>
          <a:prstGeom prst="rect">
            <a:avLst/>
          </a:prstGeom>
        </p:spPr>
      </p:pic>
    </p:spTree>
    <p:extLst>
      <p:ext uri="{BB962C8B-B14F-4D97-AF65-F5344CB8AC3E}">
        <p14:creationId xmlns:p14="http://schemas.microsoft.com/office/powerpoint/2010/main" val="315473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4638" y="240825"/>
            <a:ext cx="7074521" cy="6063197"/>
          </a:xfrm>
          <a:prstGeom prst="rect">
            <a:avLst/>
          </a:prstGeom>
          <a:noFill/>
        </p:spPr>
        <p:txBody>
          <a:bodyPr wrap="square" rtlCol="0">
            <a:spAutoFit/>
          </a:bodyPr>
          <a:lstStyle/>
          <a:p>
            <a:r>
              <a:rPr lang="nl-NL" sz="2800" b="1" dirty="0" err="1" smtClean="0"/>
              <a:t>Democritus</a:t>
            </a:r>
            <a:r>
              <a:rPr lang="nl-NL" sz="2800" dirty="0" smtClean="0"/>
              <a:t> </a:t>
            </a:r>
          </a:p>
          <a:p>
            <a:endParaRPr lang="nl-NL" sz="2400" dirty="0" smtClean="0"/>
          </a:p>
          <a:p>
            <a:endParaRPr lang="nl-NL" sz="2400" dirty="0" smtClean="0"/>
          </a:p>
          <a:p>
            <a:endParaRPr lang="nl-NL" sz="2400" dirty="0" smtClean="0"/>
          </a:p>
          <a:p>
            <a:endParaRPr lang="nl-NL" sz="2400" dirty="0" smtClean="0"/>
          </a:p>
          <a:p>
            <a:endParaRPr lang="nl-NL" sz="2400" dirty="0" smtClean="0"/>
          </a:p>
          <a:p>
            <a:endParaRPr lang="nl-NL" sz="2400" dirty="0" smtClean="0"/>
          </a:p>
          <a:p>
            <a:r>
              <a:rPr lang="nl-NL" sz="2400" dirty="0" smtClean="0"/>
              <a:t>2. Lege ruimte</a:t>
            </a:r>
          </a:p>
          <a:p>
            <a:r>
              <a:rPr lang="nl-NL" sz="2400" dirty="0" smtClean="0"/>
              <a:t>(NB binnen atoom geen lege ruimte!)</a:t>
            </a:r>
          </a:p>
          <a:p>
            <a:r>
              <a:rPr lang="nl-NL" sz="2400" dirty="0" smtClean="0"/>
              <a:t>Verschil tussen atomen in vorm en in ligging (maar onzichtbaar)</a:t>
            </a:r>
          </a:p>
          <a:p>
            <a:endParaRPr lang="nl-NL" sz="2400" dirty="0" smtClean="0"/>
          </a:p>
          <a:p>
            <a:r>
              <a:rPr lang="nl-NL" sz="2400" dirty="0" smtClean="0"/>
              <a:t>3. Beweging &gt; botsingen &gt; klonteringen</a:t>
            </a:r>
          </a:p>
          <a:p>
            <a:r>
              <a:rPr lang="nl-NL" sz="2400" dirty="0" smtClean="0"/>
              <a:t>Ontelbaar veel werelden</a:t>
            </a:r>
          </a:p>
          <a:p>
            <a:endParaRPr lang="nl-NL" sz="2400" dirty="0" smtClean="0"/>
          </a:p>
          <a:p>
            <a:endParaRPr lang="nl-NL" sz="2400" dirty="0"/>
          </a:p>
        </p:txBody>
      </p:sp>
      <p:pic>
        <p:nvPicPr>
          <p:cNvPr id="3" name="Afbeelding 2"/>
          <p:cNvPicPr>
            <a:picLocks noChangeAspect="1"/>
          </p:cNvPicPr>
          <p:nvPr/>
        </p:nvPicPr>
        <p:blipFill>
          <a:blip r:embed="rId3"/>
          <a:stretch>
            <a:fillRect/>
          </a:stretch>
        </p:blipFill>
        <p:spPr>
          <a:xfrm>
            <a:off x="2313199" y="240825"/>
            <a:ext cx="6830801" cy="2298770"/>
          </a:xfrm>
          <a:prstGeom prst="rect">
            <a:avLst/>
          </a:prstGeom>
        </p:spPr>
      </p:pic>
    </p:spTree>
    <p:extLst>
      <p:ext uri="{BB962C8B-B14F-4D97-AF65-F5344CB8AC3E}">
        <p14:creationId xmlns:p14="http://schemas.microsoft.com/office/powerpoint/2010/main" val="29075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Plato, </a:t>
            </a:r>
            <a:r>
              <a:rPr lang="nl-NL" i="1" dirty="0" err="1" smtClean="0"/>
              <a:t>Timaeus</a:t>
            </a:r>
            <a:endParaRPr lang="nl-NL" i="1" dirty="0"/>
          </a:p>
        </p:txBody>
      </p:sp>
      <p:sp>
        <p:nvSpPr>
          <p:cNvPr id="3" name="Subtitel 2"/>
          <p:cNvSpPr>
            <a:spLocks noGrp="1"/>
          </p:cNvSpPr>
          <p:nvPr>
            <p:ph type="subTitle" idx="1"/>
          </p:nvPr>
        </p:nvSpPr>
        <p:spPr>
          <a:xfrm>
            <a:off x="975360" y="3600450"/>
            <a:ext cx="7482840" cy="2830830"/>
          </a:xfrm>
        </p:spPr>
        <p:txBody>
          <a:bodyPr>
            <a:normAutofit/>
          </a:bodyPr>
          <a:lstStyle/>
          <a:p>
            <a:r>
              <a:rPr lang="nl-NL" sz="2400" dirty="0" smtClean="0"/>
              <a:t>Over het ontstaan van de wereld</a:t>
            </a:r>
          </a:p>
          <a:p>
            <a:r>
              <a:rPr lang="nl-NL" sz="2400" dirty="0"/>
              <a:t>Een voorbeeld van speculatieve </a:t>
            </a:r>
            <a:r>
              <a:rPr lang="nl-NL" sz="2400" dirty="0" smtClean="0"/>
              <a:t>filosofie!</a:t>
            </a:r>
          </a:p>
          <a:p>
            <a:r>
              <a:rPr lang="nl-NL" sz="2400" dirty="0" smtClean="0"/>
              <a:t>Plato onderscheidt twee werelden. Over de waarneembare wereld heeft hij een natuurfilosofie ontwikkeld waarin hij allerlei ideeën van </a:t>
            </a:r>
            <a:r>
              <a:rPr lang="nl-NL" sz="2400" dirty="0" err="1" smtClean="0"/>
              <a:t>presocraten</a:t>
            </a:r>
            <a:r>
              <a:rPr lang="nl-NL" sz="2400" dirty="0" smtClean="0"/>
              <a:t> gebruikt.</a:t>
            </a:r>
            <a:endParaRPr lang="nl-NL" sz="2400" dirty="0"/>
          </a:p>
          <a:p>
            <a:endParaRPr lang="nl-NL" dirty="0" smtClean="0"/>
          </a:p>
        </p:txBody>
      </p:sp>
    </p:spTree>
    <p:extLst>
      <p:ext uri="{BB962C8B-B14F-4D97-AF65-F5344CB8AC3E}">
        <p14:creationId xmlns:p14="http://schemas.microsoft.com/office/powerpoint/2010/main" val="200603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365598" y="5324128"/>
            <a:ext cx="7382149" cy="923330"/>
          </a:xfrm>
          <a:prstGeom prst="rect">
            <a:avLst/>
          </a:prstGeom>
          <a:noFill/>
        </p:spPr>
        <p:txBody>
          <a:bodyPr wrap="none" rtlCol="0">
            <a:spAutoFit/>
          </a:bodyPr>
          <a:lstStyle/>
          <a:p>
            <a:r>
              <a:rPr lang="nl-NL" dirty="0" smtClean="0"/>
              <a:t>Rafael, De School van Athene, detail</a:t>
            </a:r>
          </a:p>
          <a:p>
            <a:r>
              <a:rPr lang="nl-NL" dirty="0" smtClean="0"/>
              <a:t>NB Plato (i.t.t. Aristoteles) wijst omhoog en houdt z’n boek (</a:t>
            </a:r>
            <a:r>
              <a:rPr lang="nl-NL" dirty="0" err="1" smtClean="0"/>
              <a:t>Timeo</a:t>
            </a:r>
            <a:r>
              <a:rPr lang="nl-NL" dirty="0" smtClean="0"/>
              <a:t>) verticaal</a:t>
            </a:r>
            <a:endParaRPr lang="nl-NL" dirty="0"/>
          </a:p>
          <a:p>
            <a:endParaRPr lang="nl-NL" dirty="0"/>
          </a:p>
        </p:txBody>
      </p:sp>
      <p:pic>
        <p:nvPicPr>
          <p:cNvPr id="5" name="Afbeelding 4"/>
          <p:cNvPicPr>
            <a:picLocks noChangeAspect="1"/>
          </p:cNvPicPr>
          <p:nvPr/>
        </p:nvPicPr>
        <p:blipFill>
          <a:blip r:embed="rId3"/>
          <a:stretch>
            <a:fillRect/>
          </a:stretch>
        </p:blipFill>
        <p:spPr>
          <a:xfrm>
            <a:off x="1365598" y="779256"/>
            <a:ext cx="6248400" cy="4216400"/>
          </a:xfrm>
          <a:prstGeom prst="rect">
            <a:avLst/>
          </a:prstGeom>
        </p:spPr>
      </p:pic>
    </p:spTree>
    <p:extLst>
      <p:ext uri="{BB962C8B-B14F-4D97-AF65-F5344CB8AC3E}">
        <p14:creationId xmlns:p14="http://schemas.microsoft.com/office/powerpoint/2010/main" val="39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56166" y="816169"/>
            <a:ext cx="4466167" cy="1754327"/>
          </a:xfrm>
          <a:prstGeom prst="rect">
            <a:avLst/>
          </a:prstGeom>
        </p:spPr>
        <p:txBody>
          <a:bodyPr wrap="square">
            <a:spAutoFit/>
          </a:bodyPr>
          <a:lstStyle/>
          <a:p>
            <a:r>
              <a:rPr lang="nl-NL" sz="3600" dirty="0" smtClean="0"/>
              <a:t>Drie </a:t>
            </a:r>
            <a:r>
              <a:rPr lang="nl-NL" sz="3600" dirty="0"/>
              <a:t>uitgangspunten bij het bestuderen van de </a:t>
            </a:r>
            <a:r>
              <a:rPr lang="nl-NL" sz="3600" dirty="0" smtClean="0"/>
              <a:t>kosmos:</a:t>
            </a:r>
          </a:p>
        </p:txBody>
      </p:sp>
      <p:pic>
        <p:nvPicPr>
          <p:cNvPr id="5" name="Afbeelding 4"/>
          <p:cNvPicPr>
            <a:picLocks noChangeAspect="1"/>
          </p:cNvPicPr>
          <p:nvPr/>
        </p:nvPicPr>
        <p:blipFill>
          <a:blip r:embed="rId3"/>
          <a:stretch>
            <a:fillRect/>
          </a:stretch>
        </p:blipFill>
        <p:spPr>
          <a:xfrm>
            <a:off x="5122333" y="530577"/>
            <a:ext cx="3873500" cy="5824812"/>
          </a:xfrm>
          <a:prstGeom prst="rect">
            <a:avLst/>
          </a:prstGeom>
        </p:spPr>
      </p:pic>
    </p:spTree>
    <p:extLst>
      <p:ext uri="{BB962C8B-B14F-4D97-AF65-F5344CB8AC3E}">
        <p14:creationId xmlns:p14="http://schemas.microsoft.com/office/powerpoint/2010/main" val="27885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31333" y="1841500"/>
            <a:ext cx="8002294" cy="2246769"/>
          </a:xfrm>
          <a:prstGeom prst="rect">
            <a:avLst/>
          </a:prstGeom>
          <a:noFill/>
          <a:ln>
            <a:noFill/>
          </a:ln>
        </p:spPr>
        <p:txBody>
          <a:bodyPr wrap="square" rtlCol="0">
            <a:spAutoFit/>
          </a:bodyPr>
          <a:lstStyle/>
          <a:p>
            <a:r>
              <a:rPr lang="nl-NL" sz="2800" dirty="0" smtClean="0"/>
              <a:t>1 Het zijnde of eeuwige is het denkbare; dat wat ontstaat (het wordende) is het waarneembare.</a:t>
            </a:r>
          </a:p>
          <a:p>
            <a:endParaRPr lang="nl-NL" sz="2800" dirty="0" smtClean="0"/>
          </a:p>
          <a:p>
            <a:r>
              <a:rPr lang="nl-NL" sz="2800" i="1" dirty="0" smtClean="0"/>
              <a:t>Toegepast op de wereld:</a:t>
            </a:r>
          </a:p>
          <a:p>
            <a:r>
              <a:rPr lang="nl-NL" sz="2800" dirty="0" smtClean="0"/>
              <a:t>De wereld is waarneembaar en is dus iets wat ontstaat.</a:t>
            </a:r>
            <a:endParaRPr lang="nl-NL" sz="2800" dirty="0"/>
          </a:p>
        </p:txBody>
      </p:sp>
    </p:spTree>
    <p:extLst>
      <p:ext uri="{BB962C8B-B14F-4D97-AF65-F5344CB8AC3E}">
        <p14:creationId xmlns:p14="http://schemas.microsoft.com/office/powerpoint/2010/main" val="87701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00667" y="1841501"/>
            <a:ext cx="7302500" cy="3108543"/>
          </a:xfrm>
          <a:prstGeom prst="rect">
            <a:avLst/>
          </a:prstGeom>
        </p:spPr>
        <p:txBody>
          <a:bodyPr wrap="square">
            <a:spAutoFit/>
          </a:bodyPr>
          <a:lstStyle/>
          <a:p>
            <a:r>
              <a:rPr lang="nl-NL" sz="2800" dirty="0" smtClean="0"/>
              <a:t>In Griekse termen en hun vertaling:</a:t>
            </a:r>
          </a:p>
          <a:p>
            <a:endParaRPr lang="nl-NL" sz="2800" dirty="0" smtClean="0"/>
          </a:p>
          <a:p>
            <a:r>
              <a:rPr lang="el-GR" sz="2800" dirty="0" smtClean="0"/>
              <a:t>τὸ</a:t>
            </a:r>
            <a:r>
              <a:rPr lang="el-GR" sz="2800" dirty="0"/>
              <a:t> ὄν  </a:t>
            </a:r>
            <a:r>
              <a:rPr lang="nl-NL" sz="2800" dirty="0" smtClean="0"/>
              <a:t>		=</a:t>
            </a:r>
            <a:r>
              <a:rPr lang="el-GR" sz="2800" dirty="0" smtClean="0"/>
              <a:t> </a:t>
            </a:r>
            <a:r>
              <a:rPr lang="nl-NL" sz="2800" dirty="0" smtClean="0"/>
              <a:t>	</a:t>
            </a:r>
            <a:r>
              <a:rPr lang="el-GR" sz="2800" dirty="0" smtClean="0"/>
              <a:t>τὸ </a:t>
            </a:r>
            <a:r>
              <a:rPr lang="el-GR" sz="2800" dirty="0"/>
              <a:t>νοητόν</a:t>
            </a:r>
          </a:p>
          <a:p>
            <a:r>
              <a:rPr lang="nl-NL" sz="2800" dirty="0"/>
              <a:t>h</a:t>
            </a:r>
            <a:r>
              <a:rPr lang="nl-NL" sz="2800" dirty="0" smtClean="0"/>
              <a:t>et zijnde           het denkbare</a:t>
            </a:r>
          </a:p>
          <a:p>
            <a:endParaRPr lang="el-GR" sz="2800" dirty="0"/>
          </a:p>
          <a:p>
            <a:r>
              <a:rPr lang="el-GR" sz="2800" dirty="0"/>
              <a:t>τὸ </a:t>
            </a:r>
            <a:r>
              <a:rPr lang="el-GR" sz="2800" dirty="0" smtClean="0"/>
              <a:t>γιγνόμενον</a:t>
            </a:r>
            <a:r>
              <a:rPr lang="nl-NL" sz="2800" dirty="0" smtClean="0"/>
              <a:t>	</a:t>
            </a:r>
            <a:r>
              <a:rPr lang="el-GR" sz="2800" dirty="0" smtClean="0"/>
              <a:t> </a:t>
            </a:r>
            <a:r>
              <a:rPr lang="nl-NL" sz="2800" dirty="0"/>
              <a:t>=</a:t>
            </a:r>
            <a:r>
              <a:rPr lang="el-GR" sz="2800" dirty="0" smtClean="0"/>
              <a:t> </a:t>
            </a:r>
            <a:r>
              <a:rPr lang="nl-NL" sz="2800" dirty="0" smtClean="0"/>
              <a:t>	</a:t>
            </a:r>
            <a:r>
              <a:rPr lang="el-GR" sz="2800" dirty="0" err="1" smtClean="0"/>
              <a:t>τὸ</a:t>
            </a:r>
            <a:r>
              <a:rPr lang="el-GR" sz="2800" dirty="0" smtClean="0"/>
              <a:t> </a:t>
            </a:r>
            <a:r>
              <a:rPr lang="el-GR" sz="2800" dirty="0" err="1" smtClean="0"/>
              <a:t>αἰσθητικόν</a:t>
            </a:r>
            <a:endParaRPr lang="nl-NL" sz="2800" dirty="0" smtClean="0"/>
          </a:p>
          <a:p>
            <a:r>
              <a:rPr lang="nl-NL" sz="2800" dirty="0"/>
              <a:t>h</a:t>
            </a:r>
            <a:r>
              <a:rPr lang="nl-NL" sz="2800" dirty="0" smtClean="0"/>
              <a:t>et wordende        het waarneembare</a:t>
            </a:r>
            <a:endParaRPr lang="el-GR" sz="2800" dirty="0"/>
          </a:p>
        </p:txBody>
      </p:sp>
    </p:spTree>
    <p:extLst>
      <p:ext uri="{BB962C8B-B14F-4D97-AF65-F5344CB8AC3E}">
        <p14:creationId xmlns:p14="http://schemas.microsoft.com/office/powerpoint/2010/main" val="188979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NL" dirty="0" err="1" smtClean="0"/>
              <a:t>Presocraten</a:t>
            </a:r>
            <a:r>
              <a:rPr lang="nl-NL" dirty="0" smtClean="0"/>
              <a:t> </a:t>
            </a:r>
            <a:endParaRPr lang="nl-NL" dirty="0"/>
          </a:p>
        </p:txBody>
      </p:sp>
      <p:sp>
        <p:nvSpPr>
          <p:cNvPr id="7" name="Ondertitel 6"/>
          <p:cNvSpPr>
            <a:spLocks noGrp="1"/>
          </p:cNvSpPr>
          <p:nvPr>
            <p:ph type="subTitle" idx="1"/>
          </p:nvPr>
        </p:nvSpPr>
        <p:spPr/>
        <p:txBody>
          <a:bodyPr/>
          <a:lstStyle/>
          <a:p>
            <a:r>
              <a:rPr lang="nl-NL" dirty="0" smtClean="0"/>
              <a:t>In het oude Griekenland waren filosofie en natuurwetenschap niet gescheiden.</a:t>
            </a:r>
            <a:endParaRPr lang="nl-NL" dirty="0"/>
          </a:p>
        </p:txBody>
      </p:sp>
    </p:spTree>
    <p:extLst>
      <p:ext uri="{BB962C8B-B14F-4D97-AF65-F5344CB8AC3E}">
        <p14:creationId xmlns:p14="http://schemas.microsoft.com/office/powerpoint/2010/main" val="77595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5501" y="1270000"/>
            <a:ext cx="9313622" cy="1815882"/>
          </a:xfrm>
          <a:prstGeom prst="rect">
            <a:avLst/>
          </a:prstGeom>
          <a:noFill/>
        </p:spPr>
        <p:txBody>
          <a:bodyPr wrap="square" rtlCol="0">
            <a:spAutoFit/>
          </a:bodyPr>
          <a:lstStyle/>
          <a:p>
            <a:r>
              <a:rPr lang="nl-NL" sz="2800" dirty="0" smtClean="0"/>
              <a:t>2 Alles wat ontstaat moet een oorzaak hebben.</a:t>
            </a:r>
          </a:p>
          <a:p>
            <a:endParaRPr lang="nl-NL" sz="2800" dirty="0" smtClean="0"/>
          </a:p>
          <a:p>
            <a:r>
              <a:rPr lang="nl-NL" sz="2800" i="1" dirty="0" smtClean="0"/>
              <a:t>Toegepast op de wereld:</a:t>
            </a:r>
          </a:p>
          <a:p>
            <a:r>
              <a:rPr lang="nl-NL" sz="2800" dirty="0" smtClean="0"/>
              <a:t>De wereld heeft dus een oorzaak: een ‘maker en vader’.</a:t>
            </a:r>
            <a:endParaRPr lang="nl-NL" sz="2800" dirty="0"/>
          </a:p>
        </p:txBody>
      </p:sp>
    </p:spTree>
    <p:extLst>
      <p:ext uri="{BB962C8B-B14F-4D97-AF65-F5344CB8AC3E}">
        <p14:creationId xmlns:p14="http://schemas.microsoft.com/office/powerpoint/2010/main" val="50016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5500" y="1862667"/>
            <a:ext cx="8022168" cy="2246769"/>
          </a:xfrm>
          <a:prstGeom prst="rect">
            <a:avLst/>
          </a:prstGeom>
          <a:noFill/>
        </p:spPr>
        <p:txBody>
          <a:bodyPr wrap="square" rtlCol="0">
            <a:spAutoFit/>
          </a:bodyPr>
          <a:lstStyle/>
          <a:p>
            <a:r>
              <a:rPr lang="nl-NL" sz="2800" dirty="0" smtClean="0"/>
              <a:t>3 Het werk van een maker is alleen goed wanneer hij het naar een eeuwig voorbeeld maakt.</a:t>
            </a:r>
          </a:p>
          <a:p>
            <a:endParaRPr lang="nl-NL" sz="2800" dirty="0"/>
          </a:p>
          <a:p>
            <a:r>
              <a:rPr lang="nl-NL" sz="2800" i="1" dirty="0" smtClean="0"/>
              <a:t>Toegepast op de wereld:</a:t>
            </a:r>
          </a:p>
          <a:p>
            <a:r>
              <a:rPr lang="nl-NL" sz="2800" dirty="0" smtClean="0"/>
              <a:t>De wereld is goed; dus het voorbeeld is eeuwig.</a:t>
            </a:r>
            <a:endParaRPr lang="nl-NL" sz="2800" dirty="0"/>
          </a:p>
        </p:txBody>
      </p:sp>
    </p:spTree>
    <p:extLst>
      <p:ext uri="{BB962C8B-B14F-4D97-AF65-F5344CB8AC3E}">
        <p14:creationId xmlns:p14="http://schemas.microsoft.com/office/powerpoint/2010/main" val="1027959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14339" y="1004759"/>
            <a:ext cx="7553017" cy="3416320"/>
          </a:xfrm>
          <a:prstGeom prst="rect">
            <a:avLst/>
          </a:prstGeom>
          <a:noFill/>
        </p:spPr>
        <p:txBody>
          <a:bodyPr wrap="square" rtlCol="0">
            <a:spAutoFit/>
          </a:bodyPr>
          <a:lstStyle/>
          <a:p>
            <a:r>
              <a:rPr lang="nl-NL" sz="2400" dirty="0"/>
              <a:t>De zichtbare wereld is </a:t>
            </a:r>
            <a:r>
              <a:rPr lang="nl-NL" sz="2400" i="1" dirty="0"/>
              <a:t>een levend </a:t>
            </a:r>
            <a:r>
              <a:rPr lang="nl-NL" sz="2400" i="1" dirty="0" smtClean="0"/>
              <a:t>wezen</a:t>
            </a:r>
            <a:r>
              <a:rPr lang="nl-NL" sz="2400" dirty="0" smtClean="0"/>
              <a:t>, </a:t>
            </a:r>
            <a:r>
              <a:rPr lang="nl-NL" sz="2400" dirty="0"/>
              <a:t>gemaakt naar het beeld van een eeuwig </a:t>
            </a:r>
            <a:r>
              <a:rPr lang="nl-NL" sz="2400" dirty="0" smtClean="0"/>
              <a:t>model.</a:t>
            </a:r>
          </a:p>
          <a:p>
            <a:endParaRPr lang="nl-NL" sz="2400" dirty="0"/>
          </a:p>
          <a:p>
            <a:r>
              <a:rPr lang="nl-NL" sz="2400" dirty="0" smtClean="0"/>
              <a:t>Het </a:t>
            </a:r>
            <a:r>
              <a:rPr lang="nl-NL" sz="2400" dirty="0"/>
              <a:t>is </a:t>
            </a:r>
            <a:r>
              <a:rPr lang="nl-NL" sz="2400" i="1" dirty="0"/>
              <a:t>uniek</a:t>
            </a:r>
            <a:r>
              <a:rPr lang="nl-NL" sz="2400" dirty="0"/>
              <a:t>; er is geen pluraliteit van naast elkaar bestaande </a:t>
            </a:r>
            <a:r>
              <a:rPr lang="nl-NL" sz="2400" dirty="0" smtClean="0"/>
              <a:t>werelden (tegen de atoomtheorie </a:t>
            </a:r>
            <a:r>
              <a:rPr lang="nl-NL" sz="2400" dirty="0"/>
              <a:t>van </a:t>
            </a:r>
            <a:r>
              <a:rPr lang="nl-NL" sz="2400" dirty="0" err="1" smtClean="0"/>
              <a:t>Democritus</a:t>
            </a:r>
            <a:r>
              <a:rPr lang="nl-NL" sz="2400" dirty="0" smtClean="0"/>
              <a:t>).</a:t>
            </a:r>
          </a:p>
          <a:p>
            <a:endParaRPr lang="nl-NL" sz="2400" dirty="0"/>
          </a:p>
          <a:p>
            <a:r>
              <a:rPr lang="nl-NL" sz="2400" dirty="0" smtClean="0"/>
              <a:t>Omdat </a:t>
            </a:r>
            <a:r>
              <a:rPr lang="nl-NL" sz="2400" dirty="0"/>
              <a:t>het model uniek is, is de meest volmaakte kopie dat ook!</a:t>
            </a:r>
          </a:p>
          <a:p>
            <a:endParaRPr lang="nl-NL" sz="2400" dirty="0"/>
          </a:p>
        </p:txBody>
      </p:sp>
    </p:spTree>
    <p:extLst>
      <p:ext uri="{BB962C8B-B14F-4D97-AF65-F5344CB8AC3E}">
        <p14:creationId xmlns:p14="http://schemas.microsoft.com/office/powerpoint/2010/main" val="40193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83168" y="825500"/>
            <a:ext cx="7751262" cy="523220"/>
          </a:xfrm>
          <a:prstGeom prst="rect">
            <a:avLst/>
          </a:prstGeom>
          <a:noFill/>
        </p:spPr>
        <p:txBody>
          <a:bodyPr wrap="square" rtlCol="0">
            <a:spAutoFit/>
          </a:bodyPr>
          <a:lstStyle/>
          <a:p>
            <a:r>
              <a:rPr lang="nl-NL" sz="2800" dirty="0" smtClean="0"/>
              <a:t>De wereld is opgebouwd uit vier basiselementen:</a:t>
            </a:r>
            <a:endParaRPr lang="nl-NL" sz="2800" dirty="0"/>
          </a:p>
        </p:txBody>
      </p:sp>
      <p:sp>
        <p:nvSpPr>
          <p:cNvPr id="3" name="Rechthoek 2"/>
          <p:cNvSpPr/>
          <p:nvPr/>
        </p:nvSpPr>
        <p:spPr>
          <a:xfrm>
            <a:off x="973668" y="1502833"/>
            <a:ext cx="5536098" cy="523220"/>
          </a:xfrm>
          <a:prstGeom prst="rect">
            <a:avLst/>
          </a:prstGeom>
        </p:spPr>
        <p:txBody>
          <a:bodyPr wrap="square">
            <a:spAutoFit/>
          </a:bodyPr>
          <a:lstStyle/>
          <a:p>
            <a:r>
              <a:rPr lang="nl-NL" sz="2800" dirty="0" smtClean="0"/>
              <a:t> </a:t>
            </a:r>
            <a:endParaRPr lang="nl-NL" sz="2800" dirty="0"/>
          </a:p>
        </p:txBody>
      </p:sp>
      <p:pic>
        <p:nvPicPr>
          <p:cNvPr id="4" name="Afbeelding 3"/>
          <p:cNvPicPr>
            <a:picLocks noChangeAspect="1"/>
          </p:cNvPicPr>
          <p:nvPr/>
        </p:nvPicPr>
        <p:blipFill>
          <a:blip r:embed="rId2"/>
          <a:stretch>
            <a:fillRect/>
          </a:stretch>
        </p:blipFill>
        <p:spPr>
          <a:xfrm>
            <a:off x="2751667" y="2070099"/>
            <a:ext cx="4005029" cy="4023832"/>
          </a:xfrm>
          <a:prstGeom prst="rect">
            <a:avLst/>
          </a:prstGeom>
        </p:spPr>
      </p:pic>
    </p:spTree>
    <p:extLst>
      <p:ext uri="{BB962C8B-B14F-4D97-AF65-F5344CB8AC3E}">
        <p14:creationId xmlns:p14="http://schemas.microsoft.com/office/powerpoint/2010/main" val="1416297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2918" y="24427"/>
            <a:ext cx="8321082" cy="1200328"/>
          </a:xfrm>
          <a:prstGeom prst="rect">
            <a:avLst/>
          </a:prstGeom>
          <a:noFill/>
        </p:spPr>
        <p:txBody>
          <a:bodyPr wrap="square" rtlCol="0">
            <a:spAutoFit/>
          </a:bodyPr>
          <a:lstStyle/>
          <a:p>
            <a:endParaRPr lang="nl-NL" sz="2400" dirty="0" smtClean="0"/>
          </a:p>
          <a:p>
            <a:r>
              <a:rPr lang="nl-NL" sz="2400" dirty="0" smtClean="0"/>
              <a:t>De basiselementen aarde, water, lucht en vuur zijn opgebouwd uit driehoekige vormen.</a:t>
            </a:r>
          </a:p>
        </p:txBody>
      </p:sp>
      <p:pic>
        <p:nvPicPr>
          <p:cNvPr id="3" name="Afbeelding 2"/>
          <p:cNvPicPr>
            <a:picLocks noChangeAspect="1"/>
          </p:cNvPicPr>
          <p:nvPr/>
        </p:nvPicPr>
        <p:blipFill>
          <a:blip r:embed="rId3"/>
          <a:stretch>
            <a:fillRect/>
          </a:stretch>
        </p:blipFill>
        <p:spPr>
          <a:xfrm>
            <a:off x="1375833" y="1224755"/>
            <a:ext cx="6020255" cy="4952144"/>
          </a:xfrm>
          <a:prstGeom prst="rect">
            <a:avLst/>
          </a:prstGeom>
        </p:spPr>
      </p:pic>
    </p:spTree>
    <p:extLst>
      <p:ext uri="{BB962C8B-B14F-4D97-AF65-F5344CB8AC3E}">
        <p14:creationId xmlns:p14="http://schemas.microsoft.com/office/powerpoint/2010/main" val="100456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0133" y="784305"/>
            <a:ext cx="5759587" cy="4524315"/>
          </a:xfrm>
          <a:prstGeom prst="rect">
            <a:avLst/>
          </a:prstGeom>
          <a:noFill/>
        </p:spPr>
        <p:txBody>
          <a:bodyPr wrap="square" rtlCol="0">
            <a:spAutoFit/>
          </a:bodyPr>
          <a:lstStyle/>
          <a:p>
            <a:r>
              <a:rPr lang="nl-NL" sz="2400" dirty="0" smtClean="0"/>
              <a:t>Plato's </a:t>
            </a:r>
            <a:r>
              <a:rPr lang="nl-NL" sz="2400" dirty="0"/>
              <a:t>argumenten </a:t>
            </a:r>
            <a:r>
              <a:rPr lang="nl-NL" sz="2400" dirty="0" smtClean="0"/>
              <a:t>voor het aantal 4:</a:t>
            </a:r>
          </a:p>
          <a:p>
            <a:endParaRPr lang="nl-NL" sz="2400" dirty="0" smtClean="0"/>
          </a:p>
          <a:p>
            <a:r>
              <a:rPr lang="nl-NL" sz="2400" dirty="0" smtClean="0"/>
              <a:t>Vuur </a:t>
            </a:r>
            <a:r>
              <a:rPr lang="nl-NL" sz="2400" dirty="0"/>
              <a:t>is noodzakelijk voor de </a:t>
            </a:r>
            <a:r>
              <a:rPr lang="nl-NL" sz="2400" i="1" dirty="0" smtClean="0"/>
              <a:t>zichtbaarheid.</a:t>
            </a:r>
          </a:p>
          <a:p>
            <a:r>
              <a:rPr lang="nl-NL" sz="2400" dirty="0"/>
              <a:t>A</a:t>
            </a:r>
            <a:r>
              <a:rPr lang="nl-NL" sz="2400" dirty="0" smtClean="0"/>
              <a:t>arde is noodzakelijk voor </a:t>
            </a:r>
            <a:r>
              <a:rPr lang="nl-NL" sz="2400" dirty="0"/>
              <a:t>de </a:t>
            </a:r>
            <a:r>
              <a:rPr lang="nl-NL" sz="2400" i="1" dirty="0" smtClean="0"/>
              <a:t>tastbaarheid.</a:t>
            </a:r>
          </a:p>
          <a:p>
            <a:endParaRPr lang="nl-NL" sz="2400" dirty="0" smtClean="0"/>
          </a:p>
          <a:p>
            <a:r>
              <a:rPr lang="nl-NL" sz="2400" dirty="0" smtClean="0"/>
              <a:t>Een </a:t>
            </a:r>
            <a:r>
              <a:rPr lang="nl-NL" sz="2400" dirty="0"/>
              <a:t>derde element is noodzakelijk voor de </a:t>
            </a:r>
            <a:r>
              <a:rPr lang="nl-NL" sz="2400" i="1" dirty="0" smtClean="0"/>
              <a:t>verbinding.</a:t>
            </a:r>
          </a:p>
          <a:p>
            <a:endParaRPr lang="nl-NL" sz="2400" dirty="0" smtClean="0"/>
          </a:p>
          <a:p>
            <a:r>
              <a:rPr lang="nl-NL" sz="2400" i="1" dirty="0" smtClean="0"/>
              <a:t>Een </a:t>
            </a:r>
            <a:r>
              <a:rPr lang="nl-NL" sz="2400" i="1" dirty="0"/>
              <a:t>even totaal aantal </a:t>
            </a:r>
            <a:r>
              <a:rPr lang="nl-NL" sz="2400" dirty="0"/>
              <a:t>is fraaier dan een oneven totaal: dus er zijn twee verbindende elementen</a:t>
            </a:r>
            <a:r>
              <a:rPr lang="nl-NL" sz="2400" dirty="0" smtClean="0"/>
              <a:t>:</a:t>
            </a:r>
          </a:p>
          <a:p>
            <a:r>
              <a:rPr lang="nl-NL" sz="2400" dirty="0"/>
              <a:t>L</a:t>
            </a:r>
            <a:r>
              <a:rPr lang="nl-NL" sz="2400" dirty="0" smtClean="0"/>
              <a:t>ucht </a:t>
            </a:r>
            <a:r>
              <a:rPr lang="nl-NL" sz="2400" dirty="0"/>
              <a:t>en </a:t>
            </a:r>
            <a:r>
              <a:rPr lang="nl-NL" sz="2400" dirty="0" smtClean="0"/>
              <a:t>Water</a:t>
            </a:r>
            <a:endParaRPr lang="nl-NL" sz="2400" dirty="0"/>
          </a:p>
        </p:txBody>
      </p:sp>
      <p:pic>
        <p:nvPicPr>
          <p:cNvPr id="3" name="Afbeelding 2"/>
          <p:cNvPicPr>
            <a:picLocks noChangeAspect="1"/>
          </p:cNvPicPr>
          <p:nvPr/>
        </p:nvPicPr>
        <p:blipFill>
          <a:blip r:embed="rId3"/>
          <a:stretch>
            <a:fillRect/>
          </a:stretch>
        </p:blipFill>
        <p:spPr>
          <a:xfrm>
            <a:off x="6039719" y="1673219"/>
            <a:ext cx="3104281" cy="4139041"/>
          </a:xfrm>
          <a:prstGeom prst="rect">
            <a:avLst/>
          </a:prstGeom>
        </p:spPr>
      </p:pic>
    </p:spTree>
    <p:extLst>
      <p:ext uri="{BB962C8B-B14F-4D97-AF65-F5344CB8AC3E}">
        <p14:creationId xmlns:p14="http://schemas.microsoft.com/office/powerpoint/2010/main" val="22538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Popper</a:t>
            </a:r>
            <a:endParaRPr lang="nl-NL" dirty="0"/>
          </a:p>
        </p:txBody>
      </p:sp>
      <p:sp>
        <p:nvSpPr>
          <p:cNvPr id="3" name="Ondertitel 2"/>
          <p:cNvSpPr>
            <a:spLocks noGrp="1"/>
          </p:cNvSpPr>
          <p:nvPr>
            <p:ph type="subTitle" idx="1"/>
          </p:nvPr>
        </p:nvSpPr>
        <p:spPr>
          <a:xfrm>
            <a:off x="792480" y="3600450"/>
            <a:ext cx="7879080" cy="2434590"/>
          </a:xfrm>
        </p:spPr>
        <p:txBody>
          <a:bodyPr>
            <a:normAutofit/>
          </a:bodyPr>
          <a:lstStyle/>
          <a:p>
            <a:r>
              <a:rPr lang="nl-NL" sz="2400" dirty="0" smtClean="0"/>
              <a:t>Popper heeft een boek over Parmenides geschreven omdat hij in zijn wetenschapsfilosofie Parmenides – de filosoof met de nadruk op het denken als bron van kennis - wilde rehabiliteren. Wetenschap volgens Popper begint met denken. Denken produceert ideeën die met waarneming worden getoetst.</a:t>
            </a:r>
            <a:endParaRPr lang="nl-NL" sz="2400" dirty="0"/>
          </a:p>
        </p:txBody>
      </p:sp>
    </p:spTree>
    <p:extLst>
      <p:ext uri="{BB962C8B-B14F-4D97-AF65-F5344CB8AC3E}">
        <p14:creationId xmlns:p14="http://schemas.microsoft.com/office/powerpoint/2010/main" val="1676957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74291" y="1322346"/>
            <a:ext cx="3611499" cy="4524315"/>
          </a:xfrm>
          <a:prstGeom prst="rect">
            <a:avLst/>
          </a:prstGeom>
        </p:spPr>
        <p:txBody>
          <a:bodyPr wrap="square">
            <a:spAutoFit/>
          </a:bodyPr>
          <a:lstStyle/>
          <a:p>
            <a:r>
              <a:rPr lang="nl-NL" sz="2400" u="sng" dirty="0" smtClean="0"/>
              <a:t>Waarneming</a:t>
            </a:r>
            <a:endParaRPr lang="nl-NL" sz="2400" dirty="0"/>
          </a:p>
          <a:p>
            <a:r>
              <a:rPr lang="nl-NL" sz="2400" dirty="0" smtClean="0"/>
              <a:t>- heeft betrekking </a:t>
            </a:r>
            <a:r>
              <a:rPr lang="nl-NL" sz="2400" dirty="0"/>
              <a:t>op veranderlijke </a:t>
            </a:r>
            <a:r>
              <a:rPr lang="nl-NL" sz="2400" dirty="0" smtClean="0"/>
              <a:t>wereld</a:t>
            </a:r>
          </a:p>
          <a:p>
            <a:r>
              <a:rPr lang="nl-NL" sz="2400" dirty="0" smtClean="0"/>
              <a:t>- onbetrouwbare kennis</a:t>
            </a:r>
          </a:p>
          <a:p>
            <a:pPr marL="342900" indent="-342900">
              <a:buFontTx/>
              <a:buChar char="-"/>
            </a:pPr>
            <a:endParaRPr lang="nl-NL" sz="2400" dirty="0"/>
          </a:p>
          <a:p>
            <a:r>
              <a:rPr lang="nl-NL" sz="2400" u="sng" dirty="0" smtClean="0"/>
              <a:t>Denken</a:t>
            </a:r>
            <a:endParaRPr lang="nl-NL" sz="2400" dirty="0"/>
          </a:p>
          <a:p>
            <a:r>
              <a:rPr lang="nl-NL" sz="2400" dirty="0" smtClean="0"/>
              <a:t>- gaat </a:t>
            </a:r>
            <a:r>
              <a:rPr lang="nl-NL" sz="2400" dirty="0"/>
              <a:t>over </a:t>
            </a:r>
            <a:r>
              <a:rPr lang="nl-NL" sz="2400" dirty="0" smtClean="0"/>
              <a:t>zaken </a:t>
            </a:r>
            <a:r>
              <a:rPr lang="nl-NL" sz="2400" dirty="0"/>
              <a:t>die </a:t>
            </a:r>
            <a:r>
              <a:rPr lang="nl-NL" sz="2400" dirty="0" smtClean="0"/>
              <a:t>algemeen zijn (</a:t>
            </a:r>
            <a:r>
              <a:rPr lang="nl-NL" sz="2400" dirty="0"/>
              <a:t>niet over </a:t>
            </a:r>
            <a:r>
              <a:rPr lang="nl-NL" sz="2400" dirty="0" smtClean="0"/>
              <a:t>specifieke </a:t>
            </a:r>
            <a:r>
              <a:rPr lang="nl-NL" sz="2400" dirty="0"/>
              <a:t>hond, maar </a:t>
            </a:r>
            <a:r>
              <a:rPr lang="nl-NL" sz="2400" dirty="0" smtClean="0"/>
              <a:t>wat honden </a:t>
            </a:r>
            <a:r>
              <a:rPr lang="nl-NL" sz="2400" dirty="0"/>
              <a:t>gemeen </a:t>
            </a:r>
            <a:r>
              <a:rPr lang="nl-NL" sz="2400" dirty="0" smtClean="0"/>
              <a:t>hebben)</a:t>
            </a:r>
            <a:r>
              <a:rPr lang="nl-NL" sz="2400" dirty="0"/>
              <a:t>	</a:t>
            </a:r>
          </a:p>
          <a:p>
            <a:r>
              <a:rPr lang="nl-NL" sz="2400" dirty="0" smtClean="0"/>
              <a:t>- betrouwbare </a:t>
            </a:r>
            <a:r>
              <a:rPr lang="nl-NL" sz="2400" dirty="0"/>
              <a:t>kennis</a:t>
            </a:r>
          </a:p>
          <a:p>
            <a:pPr marL="285750" indent="-285750">
              <a:buFontTx/>
              <a:buChar char="-"/>
            </a:pPr>
            <a:endParaRPr lang="nl-NL" sz="2400" dirty="0"/>
          </a:p>
        </p:txBody>
      </p:sp>
      <p:sp>
        <p:nvSpPr>
          <p:cNvPr id="7" name="Tekstvak 6"/>
          <p:cNvSpPr txBox="1"/>
          <p:nvPr/>
        </p:nvSpPr>
        <p:spPr>
          <a:xfrm rot="10800000" flipH="1" flipV="1">
            <a:off x="174291" y="122018"/>
            <a:ext cx="3371892" cy="1200328"/>
          </a:xfrm>
          <a:prstGeom prst="rect">
            <a:avLst/>
          </a:prstGeom>
          <a:noFill/>
        </p:spPr>
        <p:txBody>
          <a:bodyPr wrap="square" rtlCol="0">
            <a:spAutoFit/>
          </a:bodyPr>
          <a:lstStyle/>
          <a:p>
            <a:r>
              <a:rPr lang="nl-NL" sz="2400" b="1" dirty="0" smtClean="0"/>
              <a:t>Parmenides</a:t>
            </a:r>
          </a:p>
          <a:p>
            <a:r>
              <a:rPr lang="nl-NL" sz="2400" dirty="0" smtClean="0"/>
              <a:t>Voor het eerst echt onderscheid:</a:t>
            </a:r>
            <a:endParaRPr lang="nl-NL" sz="2400" dirty="0"/>
          </a:p>
        </p:txBody>
      </p:sp>
      <p:pic>
        <p:nvPicPr>
          <p:cNvPr id="2" name="Afbeelding 1"/>
          <p:cNvPicPr>
            <a:picLocks noChangeAspect="1"/>
          </p:cNvPicPr>
          <p:nvPr/>
        </p:nvPicPr>
        <p:blipFill rotWithShape="1">
          <a:blip r:embed="rId2"/>
          <a:srcRect l="16038" r="17108"/>
          <a:stretch/>
        </p:blipFill>
        <p:spPr>
          <a:xfrm>
            <a:off x="4559196" y="0"/>
            <a:ext cx="4584804" cy="6858000"/>
          </a:xfrm>
          <a:prstGeom prst="rect">
            <a:avLst/>
          </a:prstGeom>
        </p:spPr>
      </p:pic>
    </p:spTree>
    <p:extLst>
      <p:ext uri="{BB962C8B-B14F-4D97-AF65-F5344CB8AC3E}">
        <p14:creationId xmlns:p14="http://schemas.microsoft.com/office/powerpoint/2010/main" val="1054042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520700"/>
            <a:ext cx="4229100" cy="6337300"/>
          </a:xfrm>
          <a:prstGeom prst="rect">
            <a:avLst/>
          </a:prstGeom>
        </p:spPr>
      </p:pic>
      <p:pic>
        <p:nvPicPr>
          <p:cNvPr id="3" name="Afbeelding 2"/>
          <p:cNvPicPr>
            <a:picLocks noChangeAspect="1"/>
          </p:cNvPicPr>
          <p:nvPr/>
        </p:nvPicPr>
        <p:blipFill>
          <a:blip r:embed="rId3"/>
          <a:stretch>
            <a:fillRect/>
          </a:stretch>
        </p:blipFill>
        <p:spPr>
          <a:xfrm>
            <a:off x="5166360" y="2587078"/>
            <a:ext cx="3977640" cy="4270922"/>
          </a:xfrm>
          <a:prstGeom prst="rect">
            <a:avLst/>
          </a:prstGeom>
        </p:spPr>
      </p:pic>
      <p:sp>
        <p:nvSpPr>
          <p:cNvPr id="4" name="Tekstvak 3"/>
          <p:cNvSpPr txBox="1"/>
          <p:nvPr/>
        </p:nvSpPr>
        <p:spPr>
          <a:xfrm>
            <a:off x="4456689" y="197534"/>
            <a:ext cx="4483683" cy="2308324"/>
          </a:xfrm>
          <a:prstGeom prst="rect">
            <a:avLst/>
          </a:prstGeom>
          <a:noFill/>
        </p:spPr>
        <p:txBody>
          <a:bodyPr wrap="square" rtlCol="0">
            <a:spAutoFit/>
          </a:bodyPr>
          <a:lstStyle/>
          <a:p>
            <a:r>
              <a:rPr lang="nl-NL" sz="2400" dirty="0" smtClean="0"/>
              <a:t>Onderscheid denken-waarnemen</a:t>
            </a:r>
          </a:p>
          <a:p>
            <a:endParaRPr lang="nl-NL" sz="2400" dirty="0" smtClean="0"/>
          </a:p>
          <a:p>
            <a:r>
              <a:rPr lang="nl-NL" sz="2400" dirty="0" smtClean="0"/>
              <a:t>Popper: wetenschap begint met een idee (</a:t>
            </a:r>
            <a:r>
              <a:rPr lang="nl-NL" sz="2400" dirty="0" err="1" smtClean="0"/>
              <a:t>conjecture</a:t>
            </a:r>
            <a:r>
              <a:rPr lang="nl-NL" sz="2400" dirty="0" smtClean="0"/>
              <a:t>) dat men vervolgens toetst met behulp van waarneming (</a:t>
            </a:r>
            <a:r>
              <a:rPr lang="nl-NL" sz="2400" dirty="0" err="1" smtClean="0"/>
              <a:t>refutation</a:t>
            </a:r>
            <a:r>
              <a:rPr lang="nl-NL" sz="2400" dirty="0" smtClean="0"/>
              <a:t>).</a:t>
            </a:r>
            <a:endParaRPr lang="nl-NL" sz="2400" dirty="0"/>
          </a:p>
        </p:txBody>
      </p:sp>
    </p:spTree>
    <p:extLst>
      <p:ext uri="{BB962C8B-B14F-4D97-AF65-F5344CB8AC3E}">
        <p14:creationId xmlns:p14="http://schemas.microsoft.com/office/powerpoint/2010/main" val="69194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99556" y="548640"/>
            <a:ext cx="5644444" cy="3794760"/>
          </a:xfrm>
        </p:spPr>
        <p:txBody>
          <a:bodyPr>
            <a:normAutofit fontScale="90000"/>
          </a:bodyPr>
          <a:lstStyle/>
          <a:p>
            <a:r>
              <a:rPr lang="nl-NL" dirty="0" smtClean="0"/>
              <a:t/>
            </a:r>
            <a:br>
              <a:rPr lang="nl-NL" dirty="0" smtClean="0"/>
            </a:br>
            <a:r>
              <a:rPr lang="nl-NL" dirty="0" smtClean="0"/>
              <a:t>Presocraten:</a:t>
            </a:r>
            <a:br>
              <a:rPr lang="nl-NL" dirty="0" smtClean="0"/>
            </a:br>
            <a:r>
              <a:rPr lang="nl-NL" sz="3200" dirty="0" smtClean="0"/>
              <a:t>Thales</a:t>
            </a:r>
            <a:br>
              <a:rPr lang="nl-NL" sz="3200" dirty="0" smtClean="0"/>
            </a:br>
            <a:r>
              <a:rPr lang="nl-NL" sz="3200" dirty="0" err="1" smtClean="0"/>
              <a:t>Anaximenes</a:t>
            </a:r>
            <a:r>
              <a:rPr lang="nl-NL" sz="3200" dirty="0" smtClean="0"/>
              <a:t/>
            </a:r>
            <a:br>
              <a:rPr lang="nl-NL" sz="3200" dirty="0" smtClean="0"/>
            </a:br>
            <a:r>
              <a:rPr lang="nl-NL" sz="3200" dirty="0" smtClean="0"/>
              <a:t>Heraclitus</a:t>
            </a:r>
            <a:br>
              <a:rPr lang="nl-NL" sz="3200" dirty="0" smtClean="0"/>
            </a:br>
            <a:r>
              <a:rPr lang="nl-NL" sz="3200" dirty="0" smtClean="0"/>
              <a:t>Pythagoras</a:t>
            </a:r>
            <a:br>
              <a:rPr lang="nl-NL" sz="3200" dirty="0" smtClean="0"/>
            </a:br>
            <a:r>
              <a:rPr lang="nl-NL" sz="3200" dirty="0" smtClean="0"/>
              <a:t>Parmenides</a:t>
            </a:r>
            <a:br>
              <a:rPr lang="nl-NL" sz="3200" dirty="0" smtClean="0"/>
            </a:br>
            <a:r>
              <a:rPr lang="nl-NL" sz="3200" dirty="0" err="1" smtClean="0"/>
              <a:t>Empedocles</a:t>
            </a:r>
            <a:r>
              <a:rPr lang="nl-NL" sz="3200" dirty="0" smtClean="0"/>
              <a:t/>
            </a:r>
            <a:br>
              <a:rPr lang="nl-NL" sz="3200" dirty="0" smtClean="0"/>
            </a:br>
            <a:r>
              <a:rPr lang="nl-NL" sz="3200" dirty="0" err="1" smtClean="0"/>
              <a:t>Democritus</a:t>
            </a:r>
            <a:r>
              <a:rPr lang="nl-NL" dirty="0" smtClean="0"/>
              <a:t/>
            </a:r>
            <a:br>
              <a:rPr lang="nl-NL" dirty="0" smtClean="0"/>
            </a:br>
            <a:endParaRPr lang="nl-NL" dirty="0"/>
          </a:p>
        </p:txBody>
      </p:sp>
      <p:sp>
        <p:nvSpPr>
          <p:cNvPr id="3" name="Subtitel 2"/>
          <p:cNvSpPr>
            <a:spLocks noGrp="1"/>
          </p:cNvSpPr>
          <p:nvPr>
            <p:ph type="subTitle" idx="1"/>
          </p:nvPr>
        </p:nvSpPr>
        <p:spPr>
          <a:xfrm>
            <a:off x="4836584" y="4663440"/>
            <a:ext cx="5238750" cy="655319"/>
          </a:xfrm>
        </p:spPr>
        <p:txBody>
          <a:bodyPr/>
          <a:lstStyle/>
          <a:p>
            <a:pPr algn="l"/>
            <a:r>
              <a:rPr lang="nl-NL" dirty="0" smtClean="0"/>
              <a:t>Filosofie = Wetenschap</a:t>
            </a:r>
            <a:endParaRPr lang="nl-NL" dirty="0"/>
          </a:p>
        </p:txBody>
      </p:sp>
      <p:pic>
        <p:nvPicPr>
          <p:cNvPr id="4" name="Afbeelding 3"/>
          <p:cNvPicPr>
            <a:picLocks noChangeAspect="1"/>
          </p:cNvPicPr>
          <p:nvPr/>
        </p:nvPicPr>
        <p:blipFill>
          <a:blip r:embed="rId2"/>
          <a:stretch>
            <a:fillRect/>
          </a:stretch>
        </p:blipFill>
        <p:spPr>
          <a:xfrm>
            <a:off x="209549" y="235656"/>
            <a:ext cx="4277783" cy="6428362"/>
          </a:xfrm>
          <a:prstGeom prst="rect">
            <a:avLst/>
          </a:prstGeom>
        </p:spPr>
      </p:pic>
    </p:spTree>
    <p:extLst>
      <p:ext uri="{BB962C8B-B14F-4D97-AF65-F5344CB8AC3E}">
        <p14:creationId xmlns:p14="http://schemas.microsoft.com/office/powerpoint/2010/main" val="238195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p:cNvPr>
          <p:cNvPicPr>
            <a:picLocks noChangeAspect="1"/>
          </p:cNvPicPr>
          <p:nvPr/>
        </p:nvPicPr>
        <p:blipFill>
          <a:blip r:embed="rId4"/>
          <a:stretch>
            <a:fillRect/>
          </a:stretch>
        </p:blipFill>
        <p:spPr>
          <a:xfrm>
            <a:off x="1010869" y="613917"/>
            <a:ext cx="7314687" cy="5679640"/>
          </a:xfrm>
          <a:prstGeom prst="rect">
            <a:avLst/>
          </a:prstGeom>
        </p:spPr>
      </p:pic>
    </p:spTree>
    <p:extLst>
      <p:ext uri="{BB962C8B-B14F-4D97-AF65-F5344CB8AC3E}">
        <p14:creationId xmlns:p14="http://schemas.microsoft.com/office/powerpoint/2010/main" val="163945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59080" y="466397"/>
            <a:ext cx="8461587" cy="2554545"/>
          </a:xfrm>
          <a:prstGeom prst="rect">
            <a:avLst/>
          </a:prstGeom>
        </p:spPr>
        <p:txBody>
          <a:bodyPr wrap="square">
            <a:spAutoFit/>
          </a:bodyPr>
          <a:lstStyle/>
          <a:p>
            <a:r>
              <a:rPr lang="nl-NL" sz="3200" b="1" dirty="0" smtClean="0"/>
              <a:t>Thales</a:t>
            </a:r>
            <a:r>
              <a:rPr lang="nl-NL" sz="3200" dirty="0" smtClean="0"/>
              <a:t> van </a:t>
            </a:r>
            <a:r>
              <a:rPr lang="nl-NL" sz="3200" dirty="0" err="1" smtClean="0"/>
              <a:t>Milete</a:t>
            </a:r>
            <a:r>
              <a:rPr lang="nl-NL" sz="3200" dirty="0" smtClean="0"/>
              <a:t>, </a:t>
            </a:r>
            <a:r>
              <a:rPr lang="nl-NL" sz="3200" dirty="0"/>
              <a:t>g</a:t>
            </a:r>
            <a:r>
              <a:rPr lang="nl-NL" sz="3200" dirty="0" smtClean="0"/>
              <a:t>eb. ca 625 </a:t>
            </a:r>
            <a:r>
              <a:rPr lang="nl-NL" sz="3200" dirty="0" err="1" smtClean="0"/>
              <a:t>vC</a:t>
            </a:r>
            <a:endParaRPr lang="nl-NL" sz="3200" dirty="0" smtClean="0"/>
          </a:p>
          <a:p>
            <a:endParaRPr lang="nl-NL" sz="3200" dirty="0" smtClean="0"/>
          </a:p>
          <a:p>
            <a:r>
              <a:rPr lang="nl-NL" sz="2400" dirty="0" smtClean="0"/>
              <a:t>Met hem begint de filosofie</a:t>
            </a:r>
            <a:r>
              <a:rPr lang="nl-NL" sz="2400" dirty="0"/>
              <a:t>!</a:t>
            </a:r>
            <a:r>
              <a:rPr lang="nl-NL" sz="2400" dirty="0" smtClean="0"/>
              <a:t> (volgens Aristoteles (</a:t>
            </a:r>
            <a:r>
              <a:rPr lang="nl-NL" sz="2400" i="1" dirty="0" err="1" smtClean="0"/>
              <a:t>Metaphysica</a:t>
            </a:r>
            <a:r>
              <a:rPr lang="nl-NL" sz="2400" dirty="0" smtClean="0"/>
              <a:t> A))</a:t>
            </a:r>
          </a:p>
          <a:p>
            <a:pPr marL="285750" indent="-285750">
              <a:buFontTx/>
              <a:buChar char="-"/>
            </a:pPr>
            <a:r>
              <a:rPr lang="nl-NL" sz="2400" dirty="0" smtClean="0"/>
              <a:t>Zoekt naar </a:t>
            </a:r>
            <a:r>
              <a:rPr lang="nl-NL" sz="2400" dirty="0" err="1" smtClean="0"/>
              <a:t>archè</a:t>
            </a:r>
            <a:endParaRPr lang="nl-NL" sz="2400" dirty="0" smtClean="0"/>
          </a:p>
          <a:p>
            <a:pPr marL="285750" indent="-285750">
              <a:buFontTx/>
              <a:buChar char="-"/>
            </a:pPr>
            <a:r>
              <a:rPr lang="nl-NL" sz="2400" dirty="0" smtClean="0"/>
              <a:t>Waarneming + rede</a:t>
            </a:r>
          </a:p>
          <a:p>
            <a:pPr marL="285750" indent="-285750">
              <a:buFontTx/>
              <a:buChar char="-"/>
            </a:pPr>
            <a:r>
              <a:rPr lang="nl-NL" sz="2400" dirty="0" err="1" smtClean="0"/>
              <a:t>Archè</a:t>
            </a:r>
            <a:r>
              <a:rPr lang="nl-NL" sz="2400" dirty="0" smtClean="0"/>
              <a:t> = water</a:t>
            </a:r>
          </a:p>
        </p:txBody>
      </p:sp>
      <p:pic>
        <p:nvPicPr>
          <p:cNvPr id="5" name="Afbeelding 4"/>
          <p:cNvPicPr>
            <a:picLocks noChangeAspect="1"/>
          </p:cNvPicPr>
          <p:nvPr/>
        </p:nvPicPr>
        <p:blipFill>
          <a:blip r:embed="rId3"/>
          <a:stretch>
            <a:fillRect/>
          </a:stretch>
        </p:blipFill>
        <p:spPr>
          <a:xfrm>
            <a:off x="2748139" y="3513385"/>
            <a:ext cx="5972528" cy="3344616"/>
          </a:xfrm>
          <a:prstGeom prst="rect">
            <a:avLst/>
          </a:prstGeom>
        </p:spPr>
      </p:pic>
    </p:spTree>
    <p:extLst>
      <p:ext uri="{BB962C8B-B14F-4D97-AF65-F5344CB8AC3E}">
        <p14:creationId xmlns:p14="http://schemas.microsoft.com/office/powerpoint/2010/main" val="51812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39332" y="451556"/>
            <a:ext cx="6434668" cy="2677656"/>
          </a:xfrm>
          <a:prstGeom prst="rect">
            <a:avLst/>
          </a:prstGeom>
        </p:spPr>
        <p:txBody>
          <a:bodyPr wrap="square">
            <a:spAutoFit/>
          </a:bodyPr>
          <a:lstStyle/>
          <a:p>
            <a:r>
              <a:rPr lang="nl-NL" sz="2800" b="1" dirty="0" err="1" smtClean="0"/>
              <a:t>Anaximenes</a:t>
            </a:r>
            <a:r>
              <a:rPr lang="nl-NL" sz="2800" b="1" dirty="0" smtClean="0"/>
              <a:t> van </a:t>
            </a:r>
            <a:r>
              <a:rPr lang="nl-NL" sz="2800" b="1" dirty="0" err="1" smtClean="0"/>
              <a:t>Milete</a:t>
            </a:r>
            <a:r>
              <a:rPr lang="nl-NL" sz="2800" b="1" dirty="0" smtClean="0"/>
              <a:t> </a:t>
            </a:r>
            <a:r>
              <a:rPr lang="nl-NL" sz="2800" b="1" dirty="0" err="1" smtClean="0"/>
              <a:t>ca</a:t>
            </a:r>
            <a:r>
              <a:rPr lang="nl-NL" sz="2800" b="1" dirty="0" smtClean="0"/>
              <a:t> 585- </a:t>
            </a:r>
            <a:r>
              <a:rPr lang="nl-NL" sz="2800" b="1" dirty="0" err="1" smtClean="0"/>
              <a:t>ca</a:t>
            </a:r>
            <a:r>
              <a:rPr lang="nl-NL" sz="2800" b="1" dirty="0" smtClean="0"/>
              <a:t> 525</a:t>
            </a:r>
          </a:p>
          <a:p>
            <a:r>
              <a:rPr lang="nl-NL" sz="2800" dirty="0" err="1" smtClean="0"/>
              <a:t>archè</a:t>
            </a:r>
            <a:r>
              <a:rPr lang="nl-NL" sz="2800" dirty="0" smtClean="0"/>
              <a:t> = lucht</a:t>
            </a:r>
          </a:p>
          <a:p>
            <a:endParaRPr lang="nl-NL" sz="2800" dirty="0" smtClean="0"/>
          </a:p>
          <a:p>
            <a:endParaRPr lang="nl-NL" sz="2800" dirty="0"/>
          </a:p>
          <a:p>
            <a:endParaRPr lang="nl-NL" sz="2800" dirty="0" smtClean="0"/>
          </a:p>
          <a:p>
            <a:endParaRPr lang="nl-NL" sz="2800" dirty="0" smtClean="0"/>
          </a:p>
        </p:txBody>
      </p:sp>
      <p:pic>
        <p:nvPicPr>
          <p:cNvPr id="5" name="Afbeelding 4"/>
          <p:cNvPicPr>
            <a:picLocks noChangeAspect="1"/>
          </p:cNvPicPr>
          <p:nvPr/>
        </p:nvPicPr>
        <p:blipFill>
          <a:blip r:embed="rId3"/>
          <a:stretch>
            <a:fillRect/>
          </a:stretch>
        </p:blipFill>
        <p:spPr>
          <a:xfrm>
            <a:off x="1439332" y="2023534"/>
            <a:ext cx="7391200" cy="4139072"/>
          </a:xfrm>
          <a:prstGeom prst="rect">
            <a:avLst/>
          </a:prstGeom>
        </p:spPr>
      </p:pic>
    </p:spTree>
    <p:extLst>
      <p:ext uri="{BB962C8B-B14F-4D97-AF65-F5344CB8AC3E}">
        <p14:creationId xmlns:p14="http://schemas.microsoft.com/office/powerpoint/2010/main" val="145617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03810" y="250140"/>
            <a:ext cx="6239712" cy="2308324"/>
          </a:xfrm>
          <a:prstGeom prst="rect">
            <a:avLst/>
          </a:prstGeom>
          <a:noFill/>
        </p:spPr>
        <p:txBody>
          <a:bodyPr wrap="square" rtlCol="0">
            <a:spAutoFit/>
          </a:bodyPr>
          <a:lstStyle/>
          <a:p>
            <a:r>
              <a:rPr lang="nl-NL" sz="2400" b="1" dirty="0"/>
              <a:t>Heraclitus van </a:t>
            </a:r>
            <a:r>
              <a:rPr lang="nl-NL" sz="2400" b="1" dirty="0" err="1" smtClean="0"/>
              <a:t>Efeze</a:t>
            </a:r>
            <a:r>
              <a:rPr lang="nl-NL" sz="2400" dirty="0" smtClean="0"/>
              <a:t> </a:t>
            </a:r>
            <a:r>
              <a:rPr lang="nl-NL" sz="2400" dirty="0"/>
              <a:t>(geb. </a:t>
            </a:r>
            <a:r>
              <a:rPr lang="nl-NL" sz="2400" dirty="0" err="1"/>
              <a:t>ca</a:t>
            </a:r>
            <a:r>
              <a:rPr lang="nl-NL" sz="2400" dirty="0"/>
              <a:t> 540 </a:t>
            </a:r>
            <a:r>
              <a:rPr lang="nl-NL" sz="2400" dirty="0" err="1" smtClean="0"/>
              <a:t>vC</a:t>
            </a:r>
            <a:r>
              <a:rPr lang="nl-NL" sz="2400" dirty="0"/>
              <a:t>)</a:t>
            </a:r>
          </a:p>
          <a:p>
            <a:r>
              <a:rPr lang="nl-NL" sz="2400" dirty="0"/>
              <a:t>  </a:t>
            </a:r>
          </a:p>
          <a:p>
            <a:r>
              <a:rPr lang="nl-NL" sz="2400" dirty="0" smtClean="0"/>
              <a:t>- '</a:t>
            </a:r>
            <a:r>
              <a:rPr lang="nl-NL" sz="2400" dirty="0" err="1"/>
              <a:t>panta</a:t>
            </a:r>
            <a:r>
              <a:rPr lang="nl-NL" sz="2400" dirty="0"/>
              <a:t> </a:t>
            </a:r>
            <a:r>
              <a:rPr lang="nl-NL" sz="2400" dirty="0" err="1" smtClean="0"/>
              <a:t>rhei</a:t>
            </a:r>
            <a:r>
              <a:rPr lang="nl-NL" sz="2400" dirty="0" smtClean="0"/>
              <a:t>’ (</a:t>
            </a:r>
            <a:r>
              <a:rPr lang="nl-NL" sz="2400" dirty="0"/>
              <a:t>A</a:t>
            </a:r>
            <a:r>
              <a:rPr lang="nl-NL" sz="2400" dirty="0" smtClean="0"/>
              <a:t>lles stroomt.)</a:t>
            </a:r>
          </a:p>
          <a:p>
            <a:pPr marL="285750" indent="-285750">
              <a:buFontTx/>
              <a:buChar char="-"/>
            </a:pPr>
            <a:endParaRPr lang="nl-NL" sz="2400" dirty="0"/>
          </a:p>
          <a:p>
            <a:pPr marL="342900" indent="-342900">
              <a:buFontTx/>
              <a:buChar char="-"/>
            </a:pPr>
            <a:r>
              <a:rPr lang="nl-NL" sz="2400" dirty="0" smtClean="0"/>
              <a:t>oorlog </a:t>
            </a:r>
            <a:r>
              <a:rPr lang="nl-NL" sz="2400" dirty="0"/>
              <a:t>is de vader van alle </a:t>
            </a:r>
            <a:r>
              <a:rPr lang="nl-NL" sz="2400" dirty="0" smtClean="0"/>
              <a:t>dingen</a:t>
            </a:r>
            <a:endParaRPr lang="nl-NL" sz="2400" dirty="0"/>
          </a:p>
          <a:p>
            <a:endParaRPr lang="nl-NL" sz="2400" dirty="0" smtClean="0"/>
          </a:p>
        </p:txBody>
      </p:sp>
      <p:pic>
        <p:nvPicPr>
          <p:cNvPr id="3" name="Afbeelding 2"/>
          <p:cNvPicPr>
            <a:picLocks noChangeAspect="1"/>
          </p:cNvPicPr>
          <p:nvPr/>
        </p:nvPicPr>
        <p:blipFill rotWithShape="1">
          <a:blip r:embed="rId3"/>
          <a:srcRect l="37847" t="59446" r="50086" b="19063"/>
          <a:stretch/>
        </p:blipFill>
        <p:spPr>
          <a:xfrm>
            <a:off x="6129967" y="2443756"/>
            <a:ext cx="2712237" cy="3749809"/>
          </a:xfrm>
          <a:prstGeom prst="rect">
            <a:avLst/>
          </a:prstGeom>
        </p:spPr>
      </p:pic>
      <p:pic>
        <p:nvPicPr>
          <p:cNvPr id="4" name="Afbeelding 3"/>
          <p:cNvPicPr>
            <a:picLocks noChangeAspect="1"/>
          </p:cNvPicPr>
          <p:nvPr/>
        </p:nvPicPr>
        <p:blipFill>
          <a:blip r:embed="rId4"/>
          <a:stretch>
            <a:fillRect/>
          </a:stretch>
        </p:blipFill>
        <p:spPr>
          <a:xfrm>
            <a:off x="4755727" y="766807"/>
            <a:ext cx="4233333" cy="1544469"/>
          </a:xfrm>
          <a:prstGeom prst="rect">
            <a:avLst/>
          </a:prstGeom>
        </p:spPr>
      </p:pic>
    </p:spTree>
    <p:extLst>
      <p:ext uri="{BB962C8B-B14F-4D97-AF65-F5344CB8AC3E}">
        <p14:creationId xmlns:p14="http://schemas.microsoft.com/office/powerpoint/2010/main" val="51692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63711" y="277562"/>
            <a:ext cx="7623301" cy="2308324"/>
          </a:xfrm>
          <a:prstGeom prst="rect">
            <a:avLst/>
          </a:prstGeom>
          <a:noFill/>
        </p:spPr>
        <p:txBody>
          <a:bodyPr wrap="none" rtlCol="0">
            <a:spAutoFit/>
          </a:bodyPr>
          <a:lstStyle/>
          <a:p>
            <a:r>
              <a:rPr lang="nl-NL" sz="2400" b="1" dirty="0" smtClean="0"/>
              <a:t>Heraclitus</a:t>
            </a:r>
          </a:p>
          <a:p>
            <a:endParaRPr lang="nl-NL" sz="2400" dirty="0"/>
          </a:p>
          <a:p>
            <a:r>
              <a:rPr lang="nl-NL" sz="2400" dirty="0" err="1" smtClean="0"/>
              <a:t>Archè</a:t>
            </a:r>
            <a:r>
              <a:rPr lang="nl-NL" sz="2400" dirty="0" smtClean="0"/>
              <a:t> is </a:t>
            </a:r>
            <a:r>
              <a:rPr lang="nl-NL" sz="2400" dirty="0"/>
              <a:t>het vuur, want ...... het meest beweeglijke </a:t>
            </a:r>
            <a:r>
              <a:rPr lang="nl-NL" sz="2400" dirty="0" smtClean="0"/>
              <a:t>element</a:t>
            </a:r>
            <a:endParaRPr lang="nl-NL" sz="2400" dirty="0"/>
          </a:p>
          <a:p>
            <a:endParaRPr lang="nl-NL" sz="2400" dirty="0" smtClean="0"/>
          </a:p>
          <a:p>
            <a:r>
              <a:rPr lang="nl-NL" sz="2400" dirty="0" err="1" smtClean="0"/>
              <a:t>Archè</a:t>
            </a:r>
            <a:r>
              <a:rPr lang="nl-NL" sz="2400" dirty="0"/>
              <a:t> </a:t>
            </a:r>
            <a:r>
              <a:rPr lang="nl-NL" sz="2400" dirty="0" smtClean="0"/>
              <a:t>= begin </a:t>
            </a:r>
            <a:r>
              <a:rPr lang="nl-NL" sz="2400" dirty="0"/>
              <a:t>en beginsel/</a:t>
            </a:r>
            <a:r>
              <a:rPr lang="nl-NL" sz="2400" dirty="0" smtClean="0"/>
              <a:t>principe</a:t>
            </a:r>
          </a:p>
          <a:p>
            <a:endParaRPr lang="nl-NL" sz="2400" dirty="0"/>
          </a:p>
        </p:txBody>
      </p:sp>
      <p:pic>
        <p:nvPicPr>
          <p:cNvPr id="5" name="Afbeelding 4"/>
          <p:cNvPicPr>
            <a:picLocks noChangeAspect="1"/>
          </p:cNvPicPr>
          <p:nvPr/>
        </p:nvPicPr>
        <p:blipFill>
          <a:blip r:embed="rId2"/>
          <a:stretch>
            <a:fillRect/>
          </a:stretch>
        </p:blipFill>
        <p:spPr>
          <a:xfrm>
            <a:off x="5595390" y="1603574"/>
            <a:ext cx="3268817" cy="4806044"/>
          </a:xfrm>
          <a:prstGeom prst="rect">
            <a:avLst/>
          </a:prstGeom>
        </p:spPr>
      </p:pic>
    </p:spTree>
    <p:extLst>
      <p:ext uri="{BB962C8B-B14F-4D97-AF65-F5344CB8AC3E}">
        <p14:creationId xmlns:p14="http://schemas.microsoft.com/office/powerpoint/2010/main" val="171329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p:cNvSpPr>
            <a:spLocks noGrp="1"/>
          </p:cNvSpPr>
          <p:nvPr>
            <p:ph type="title" idx="4294967295"/>
          </p:nvPr>
        </p:nvSpPr>
        <p:spPr>
          <a:xfrm>
            <a:off x="0" y="228600"/>
            <a:ext cx="8534400" cy="758825"/>
          </a:xfrm>
        </p:spPr>
        <p:txBody>
          <a:bodyPr>
            <a:normAutofit fontScale="90000"/>
          </a:bodyPr>
          <a:lstStyle/>
          <a:p>
            <a:r>
              <a:rPr lang="nl-NL" dirty="0" smtClean="0">
                <a:latin typeface="Arial" charset="0"/>
              </a:rPr>
              <a:t>Pythagoras: </a:t>
            </a:r>
            <a:r>
              <a:rPr lang="nl-NL" dirty="0" err="1" smtClean="0">
                <a:latin typeface="Arial" charset="0"/>
              </a:rPr>
              <a:t>archè</a:t>
            </a:r>
            <a:r>
              <a:rPr lang="nl-NL" dirty="0" smtClean="0">
                <a:latin typeface="Arial" charset="0"/>
              </a:rPr>
              <a:t> = het </a:t>
            </a:r>
            <a:r>
              <a:rPr lang="nl-NL" dirty="0">
                <a:latin typeface="Arial" charset="0"/>
              </a:rPr>
              <a:t>getal</a:t>
            </a:r>
          </a:p>
        </p:txBody>
      </p:sp>
      <p:sp>
        <p:nvSpPr>
          <p:cNvPr id="54274" name="Tijdelijke aanduiding voor inhoud 2"/>
          <p:cNvSpPr>
            <a:spLocks noGrp="1"/>
          </p:cNvSpPr>
          <p:nvPr>
            <p:ph idx="4294967295"/>
          </p:nvPr>
        </p:nvSpPr>
        <p:spPr>
          <a:xfrm>
            <a:off x="547688" y="987425"/>
            <a:ext cx="8596312" cy="3801362"/>
          </a:xfrm>
        </p:spPr>
        <p:txBody>
          <a:bodyPr>
            <a:normAutofit/>
          </a:bodyPr>
          <a:lstStyle/>
          <a:p>
            <a:r>
              <a:rPr lang="nl-NL" sz="2400" dirty="0">
                <a:latin typeface="Arial" charset="0"/>
              </a:rPr>
              <a:t>Verband tussen </a:t>
            </a:r>
            <a:r>
              <a:rPr lang="nl-NL" sz="2400" dirty="0" smtClean="0">
                <a:latin typeface="Arial" charset="0"/>
              </a:rPr>
              <a:t>lengte van </a:t>
            </a:r>
            <a:r>
              <a:rPr lang="nl-NL" sz="2400" dirty="0">
                <a:latin typeface="Arial" charset="0"/>
              </a:rPr>
              <a:t>snaar en toon: hoogte (kwaliteit) </a:t>
            </a:r>
            <a:r>
              <a:rPr lang="nl-NL" sz="2400" dirty="0" smtClean="0">
                <a:latin typeface="Arial" charset="0"/>
              </a:rPr>
              <a:t>van de tonen is </a:t>
            </a:r>
            <a:r>
              <a:rPr lang="nl-NL" sz="2400" dirty="0">
                <a:latin typeface="Arial" charset="0"/>
              </a:rPr>
              <a:t>evenredig met lengte (kwantiteit)</a:t>
            </a:r>
            <a:r>
              <a:rPr lang="nl-NL" sz="2400" dirty="0" smtClean="0">
                <a:latin typeface="Arial" charset="0"/>
              </a:rPr>
              <a:t>.</a:t>
            </a:r>
          </a:p>
          <a:p>
            <a:pPr marL="0" indent="0">
              <a:buNone/>
            </a:pPr>
            <a:endParaRPr lang="nl-NL" sz="2400" dirty="0">
              <a:latin typeface="Arial" charset="0"/>
            </a:endParaRPr>
          </a:p>
          <a:p>
            <a:r>
              <a:rPr lang="nl-NL" sz="2400" dirty="0">
                <a:latin typeface="Arial" charset="0"/>
              </a:rPr>
              <a:t>Structuur </a:t>
            </a:r>
            <a:r>
              <a:rPr lang="nl-NL" sz="2400" dirty="0" smtClean="0">
                <a:latin typeface="Arial" charset="0"/>
              </a:rPr>
              <a:t>van de </a:t>
            </a:r>
            <a:r>
              <a:rPr lang="nl-NL" sz="2400" dirty="0">
                <a:latin typeface="Arial" charset="0"/>
              </a:rPr>
              <a:t>dingen kon in getallen worden uitgedrukt &lt; kosmos is via getallen kenbaar &gt; werkelijkheid werd </a:t>
            </a:r>
            <a:r>
              <a:rPr lang="nl-NL" sz="2400" i="1" dirty="0">
                <a:latin typeface="Arial" charset="0"/>
              </a:rPr>
              <a:t>kwantitatief</a:t>
            </a:r>
            <a:r>
              <a:rPr lang="nl-NL" sz="2400" dirty="0">
                <a:latin typeface="Arial" charset="0"/>
              </a:rPr>
              <a:t> benaderd</a:t>
            </a:r>
            <a:r>
              <a:rPr lang="nl-NL" sz="2400" dirty="0" smtClean="0">
                <a:latin typeface="Arial" charset="0"/>
              </a:rPr>
              <a:t>.</a:t>
            </a:r>
          </a:p>
          <a:p>
            <a:endParaRPr lang="nl-NL" sz="2400" dirty="0">
              <a:latin typeface="Arial" charset="0"/>
            </a:endParaRPr>
          </a:p>
          <a:p>
            <a:r>
              <a:rPr lang="nl-NL" sz="2400" dirty="0" smtClean="0">
                <a:latin typeface="Arial" charset="0"/>
              </a:rPr>
              <a:t>Er zit een wiskundige code achter alle </a:t>
            </a:r>
            <a:br>
              <a:rPr lang="nl-NL" sz="2400" dirty="0" smtClean="0">
                <a:latin typeface="Arial" charset="0"/>
              </a:rPr>
            </a:br>
            <a:r>
              <a:rPr lang="nl-NL" sz="2400" dirty="0" smtClean="0">
                <a:latin typeface="Arial" charset="0"/>
              </a:rPr>
              <a:t>verschijnselen.</a:t>
            </a:r>
            <a:endParaRPr lang="nl-NL" sz="2400" dirty="0">
              <a:latin typeface="Arial" charset="0"/>
            </a:endParaRPr>
          </a:p>
        </p:txBody>
      </p:sp>
      <p:pic>
        <p:nvPicPr>
          <p:cNvPr id="54275" name="Afbeelding 3" descr="git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6152" y="3834788"/>
            <a:ext cx="2540000" cy="288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6" name="Afbeelding 5" descr="interval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03688"/>
            <a:ext cx="5879249" cy="1530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42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TotalTime>
  <Words>1182</Words>
  <Application>Microsoft Office PowerPoint</Application>
  <PresentationFormat>Diavoorstelling (4:3)</PresentationFormat>
  <Paragraphs>160</Paragraphs>
  <Slides>28</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ＭＳ Ｐゴシック</vt:lpstr>
      <vt:lpstr>Arial</vt:lpstr>
      <vt:lpstr>Calibri</vt:lpstr>
      <vt:lpstr>Office-thema</vt:lpstr>
      <vt:lpstr>Natuurwetenschap in de oudheid</vt:lpstr>
      <vt:lpstr>Presocraten </vt:lpstr>
      <vt:lpstr> Presocraten: Thales Anaximenes Heraclitus Pythagoras Parmenides Empedocles Democritus </vt:lpstr>
      <vt:lpstr>PowerPoint-presentatie</vt:lpstr>
      <vt:lpstr>PowerPoint-presentatie</vt:lpstr>
      <vt:lpstr>PowerPoint-presentatie</vt:lpstr>
      <vt:lpstr>PowerPoint-presentatie</vt:lpstr>
      <vt:lpstr>PowerPoint-presentatie</vt:lpstr>
      <vt:lpstr>Pythagoras: archè = het getal</vt:lpstr>
      <vt:lpstr>Parmenides</vt:lpstr>
      <vt:lpstr>PowerPoint-presentatie</vt:lpstr>
      <vt:lpstr>PowerPoint-presentatie</vt:lpstr>
      <vt:lpstr>PowerPoint-presentatie</vt:lpstr>
      <vt:lpstr>PowerPoint-presentatie</vt:lpstr>
      <vt:lpstr>Plato, Timaeus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Popper</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Presocraten</dc:title>
  <dc:creator>Chaos</dc:creator>
  <cp:lastModifiedBy>Ine Raangs</cp:lastModifiedBy>
  <cp:revision>15</cp:revision>
  <dcterms:created xsi:type="dcterms:W3CDTF">2017-09-23T12:28:08Z</dcterms:created>
  <dcterms:modified xsi:type="dcterms:W3CDTF">2019-01-14T13:00:09Z</dcterms:modified>
</cp:coreProperties>
</file>