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7" r:id="rId3"/>
    <p:sldId id="258" r:id="rId4"/>
    <p:sldId id="259" r:id="rId5"/>
    <p:sldId id="272" r:id="rId6"/>
    <p:sldId id="273" r:id="rId7"/>
    <p:sldId id="260" r:id="rId8"/>
    <p:sldId id="264" r:id="rId9"/>
    <p:sldId id="261" r:id="rId10"/>
    <p:sldId id="263" r:id="rId11"/>
    <p:sldId id="265" r:id="rId12"/>
    <p:sldId id="266" r:id="rId13"/>
    <p:sldId id="269" r:id="rId14"/>
    <p:sldId id="268" r:id="rId15"/>
    <p:sldId id="270" r:id="rId16"/>
    <p:sldId id="271" r:id="rId17"/>
    <p:sldId id="27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88A05-DD29-4798-BAC7-61FDFB37A08A}" type="datetimeFigureOut">
              <a:rPr lang="nl-NL" smtClean="0"/>
              <a:t>14-1-2019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007-04EB-4CA2-A55C-C1A5E269A2C3}" type="slidenum">
              <a:rPr lang="nl-NL" smtClean="0"/>
              <a:t>‹nr.›</a:t>
            </a:fld>
            <a:endParaRPr lang="nl-NL"/>
          </a:p>
        </p:txBody>
      </p:sp>
    </p:spTree>
    <p:extLst>
      <p:ext uri="{BB962C8B-B14F-4D97-AF65-F5344CB8AC3E}">
        <p14:creationId xmlns:p14="http://schemas.microsoft.com/office/powerpoint/2010/main" val="84756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Het </a:t>
            </a:r>
            <a:r>
              <a:rPr lang="nl-NL" dirty="0" err="1"/>
              <a:t>Ich</a:t>
            </a:r>
            <a:r>
              <a:rPr lang="nl-NL" dirty="0"/>
              <a:t> vormt</a:t>
            </a:r>
            <a:r>
              <a:rPr lang="nl-NL" baseline="0" dirty="0"/>
              <a:t> als het ware het slachtveld waarop Es en </a:t>
            </a:r>
            <a:r>
              <a:rPr lang="nl-NL" baseline="0" dirty="0" err="1"/>
              <a:t>Uber-Ich</a:t>
            </a:r>
            <a:r>
              <a:rPr lang="nl-NL" baseline="0" dirty="0"/>
              <a:t> met elkaar strijden.</a:t>
            </a:r>
          </a:p>
          <a:p>
            <a:r>
              <a:rPr lang="nl-NL" baseline="0" dirty="0"/>
              <a:t>Benadruk dat verdringing geen volgens Freud geen bewuste en overwogen act is van het </a:t>
            </a:r>
            <a:r>
              <a:rPr lang="nl-NL" baseline="0" dirty="0" err="1"/>
              <a:t>Ich</a:t>
            </a:r>
            <a:r>
              <a:rPr lang="nl-NL" baseline="0" dirty="0"/>
              <a:t>. Hetgeen verdrongen wordt is simpelweg te naar om bewust te worden toegelaten, de verdringing is een </a:t>
            </a:r>
            <a:r>
              <a:rPr lang="nl-NL" baseline="0" dirty="0" err="1"/>
              <a:t>copingstrategie</a:t>
            </a:r>
            <a:r>
              <a:rPr lang="nl-NL" baseline="0" dirty="0"/>
              <a:t> om toch het leven voort te kunnen zetten.</a:t>
            </a:r>
            <a:endParaRPr lang="nl-NL" dirty="0"/>
          </a:p>
        </p:txBody>
      </p:sp>
      <p:sp>
        <p:nvSpPr>
          <p:cNvPr id="4" name="Tijdelijke aanduiding voor dianummer 3"/>
          <p:cNvSpPr>
            <a:spLocks noGrp="1"/>
          </p:cNvSpPr>
          <p:nvPr>
            <p:ph type="sldNum" sz="quarter" idx="10"/>
          </p:nvPr>
        </p:nvSpPr>
        <p:spPr/>
        <p:txBody>
          <a:bodyPr/>
          <a:lstStyle/>
          <a:p>
            <a:fld id="{D9CE3409-75D9-4871-8E69-F2497625A2BF}" type="slidenum">
              <a:rPr lang="nl-NL" smtClean="0"/>
              <a:pPr/>
              <a:t>3</a:t>
            </a:fld>
            <a:endParaRPr lang="nl-NL"/>
          </a:p>
        </p:txBody>
      </p:sp>
    </p:spTree>
    <p:extLst>
      <p:ext uri="{BB962C8B-B14F-4D97-AF65-F5344CB8AC3E}">
        <p14:creationId xmlns:p14="http://schemas.microsoft.com/office/powerpoint/2010/main" val="19794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D9CE3409-75D9-4871-8E69-F2497625A2BF}" type="slidenum">
              <a:rPr lang="nl-NL" smtClean="0"/>
              <a:pPr/>
              <a:t>11</a:t>
            </a:fld>
            <a:endParaRPr lang="nl-NL"/>
          </a:p>
        </p:txBody>
      </p:sp>
    </p:spTree>
    <p:extLst>
      <p:ext uri="{BB962C8B-B14F-4D97-AF65-F5344CB8AC3E}">
        <p14:creationId xmlns:p14="http://schemas.microsoft.com/office/powerpoint/2010/main" val="41588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a:t>
            </a:r>
            <a:r>
              <a:rPr lang="nl-NL" baseline="0" dirty="0"/>
              <a:t> van de uitspraken zijn het falsificeerbaar en welke niet?</a:t>
            </a:r>
          </a:p>
          <a:p>
            <a:r>
              <a:rPr lang="nl-NL" baseline="0" dirty="0"/>
              <a:t>Welke van de uitspraken heeft de grootste empirische inhoud en is dus volgens Popper het meest wetenschappelijk?</a:t>
            </a:r>
          </a:p>
          <a:p>
            <a:r>
              <a:rPr lang="nl-NL" baseline="0" dirty="0"/>
              <a:t>Vergelijk wet van de zwaartekracht of wet van behoud van energie of wet van vraag en aanbod.</a:t>
            </a:r>
            <a:endParaRPr lang="nl-NL" dirty="0"/>
          </a:p>
        </p:txBody>
      </p:sp>
      <p:sp>
        <p:nvSpPr>
          <p:cNvPr id="4" name="Tijdelijke aanduiding voor dianummer 3"/>
          <p:cNvSpPr>
            <a:spLocks noGrp="1"/>
          </p:cNvSpPr>
          <p:nvPr>
            <p:ph type="sldNum" sz="quarter" idx="10"/>
          </p:nvPr>
        </p:nvSpPr>
        <p:spPr/>
        <p:txBody>
          <a:bodyPr/>
          <a:lstStyle/>
          <a:p>
            <a:fld id="{D9CE3409-75D9-4871-8E69-F2497625A2BF}" type="slidenum">
              <a:rPr lang="nl-NL" smtClean="0"/>
              <a:pPr/>
              <a:t>14</a:t>
            </a:fld>
            <a:endParaRPr lang="nl-NL"/>
          </a:p>
        </p:txBody>
      </p:sp>
    </p:spTree>
    <p:extLst>
      <p:ext uri="{BB962C8B-B14F-4D97-AF65-F5344CB8AC3E}">
        <p14:creationId xmlns:p14="http://schemas.microsoft.com/office/powerpoint/2010/main" val="243380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317199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391450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172711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239941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14894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63936BA-266E-4FA1-B639-0248DA3E54F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373001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63936BA-266E-4FA1-B639-0248DA3E54FD}" type="datetimeFigureOut">
              <a:rPr lang="nl-NL" smtClean="0"/>
              <a:t>14-1-2019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1642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63936BA-266E-4FA1-B639-0248DA3E54FD}" type="datetimeFigureOut">
              <a:rPr lang="nl-NL" smtClean="0"/>
              <a:t>14-1-2019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102492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63936BA-266E-4FA1-B639-0248DA3E54FD}" type="datetimeFigureOut">
              <a:rPr lang="nl-NL" smtClean="0"/>
              <a:t>14-1-2019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424166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63936BA-266E-4FA1-B639-0248DA3E54F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353187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63936BA-266E-4FA1-B639-0248DA3E54FD}" type="datetimeFigureOut">
              <a:rPr lang="nl-NL" smtClean="0"/>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FB7E320-B4A3-4D3C-855D-CE39228E6C80}" type="slidenum">
              <a:rPr lang="nl-NL" smtClean="0"/>
              <a:t>‹nr.›</a:t>
            </a:fld>
            <a:endParaRPr lang="nl-NL"/>
          </a:p>
        </p:txBody>
      </p:sp>
    </p:spTree>
    <p:extLst>
      <p:ext uri="{BB962C8B-B14F-4D97-AF65-F5344CB8AC3E}">
        <p14:creationId xmlns:p14="http://schemas.microsoft.com/office/powerpoint/2010/main" val="200486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936BA-266E-4FA1-B639-0248DA3E54FD}" type="datetimeFigureOut">
              <a:rPr lang="nl-NL" smtClean="0"/>
              <a:t>14-1-2019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E320-B4A3-4D3C-855D-CE39228E6C80}" type="slidenum">
              <a:rPr lang="nl-NL" smtClean="0"/>
              <a:t>‹nr.›</a:t>
            </a:fld>
            <a:endParaRPr lang="nl-NL"/>
          </a:p>
        </p:txBody>
      </p:sp>
    </p:spTree>
    <p:extLst>
      <p:ext uri="{BB962C8B-B14F-4D97-AF65-F5344CB8AC3E}">
        <p14:creationId xmlns:p14="http://schemas.microsoft.com/office/powerpoint/2010/main" val="9604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mpj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Karl Popper over </a:t>
            </a:r>
            <a:r>
              <a:rPr lang="nl-NL" b="1" dirty="0" err="1" smtClean="0"/>
              <a:t>falsicatie</a:t>
            </a:r>
            <a:endParaRPr lang="nl-NL" b="1" dirty="0"/>
          </a:p>
        </p:txBody>
      </p:sp>
      <p:sp>
        <p:nvSpPr>
          <p:cNvPr id="3" name="Tijdelijke aanduiding voor inhoud 2"/>
          <p:cNvSpPr>
            <a:spLocks noGrp="1"/>
          </p:cNvSpPr>
          <p:nvPr>
            <p:ph idx="1"/>
          </p:nvPr>
        </p:nvSpPr>
        <p:spPr/>
        <p:txBody>
          <a:bodyPr/>
          <a:lstStyle/>
          <a:p>
            <a:pPr marL="0" indent="0" algn="ctr">
              <a:buNone/>
            </a:pPr>
            <a:r>
              <a:rPr lang="nl-NL" i="1" dirty="0" smtClean="0"/>
              <a:t>Met voorbeelden over de rattenman van Freud (</a:t>
            </a:r>
            <a:r>
              <a:rPr lang="nl-NL" i="1" dirty="0" err="1" smtClean="0"/>
              <a:t>psycho-analyse</a:t>
            </a:r>
            <a:r>
              <a:rPr lang="nl-NL" i="1" dirty="0" smtClean="0"/>
              <a:t>) en de relativiteitstheorie van Einstein </a:t>
            </a:r>
            <a:endParaRPr lang="nl-NL" i="1" dirty="0"/>
          </a:p>
        </p:txBody>
      </p:sp>
    </p:spTree>
    <p:extLst>
      <p:ext uri="{BB962C8B-B14F-4D97-AF65-F5344CB8AC3E}">
        <p14:creationId xmlns:p14="http://schemas.microsoft.com/office/powerpoint/2010/main" val="238711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marL="0" indent="0">
              <a:buNone/>
            </a:pPr>
            <a:r>
              <a:rPr lang="nl-NL" b="1" dirty="0" smtClean="0"/>
              <a:t>Falsificatie</a:t>
            </a:r>
          </a:p>
          <a:p>
            <a:pPr>
              <a:buFont typeface="Wingdings" panose="05000000000000000000" pitchFamily="2" charset="2"/>
              <a:buChar char="Ø"/>
            </a:pPr>
            <a:r>
              <a:rPr lang="nl-NL" dirty="0" smtClean="0"/>
              <a:t>Demarcatiecriterium: een theorie is wetenschappelijk als deze gefalsifieerd (weerlegd) kan worden.</a:t>
            </a:r>
          </a:p>
          <a:p>
            <a:r>
              <a:rPr lang="nl-NL" dirty="0" smtClean="0"/>
              <a:t>“Volgend jaar zal de economie groeien.”</a:t>
            </a:r>
          </a:p>
          <a:p>
            <a:r>
              <a:rPr lang="nl-NL" dirty="0" smtClean="0"/>
              <a:t>“Vandaag zal je succes ervaren.”</a:t>
            </a:r>
          </a:p>
          <a:p>
            <a:r>
              <a:rPr lang="nl-NL" dirty="0" smtClean="0"/>
              <a:t>“Vaccinaties veroorzaken autisme.”</a:t>
            </a:r>
          </a:p>
          <a:p>
            <a:endParaRPr lang="nl-NL" dirty="0" smtClean="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514154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Psychoanalyse en falsificatie</a:t>
            </a:r>
          </a:p>
        </p:txBody>
      </p:sp>
      <p:sp>
        <p:nvSpPr>
          <p:cNvPr id="3" name="Tijdelijke aanduiding voor inhoud 2"/>
          <p:cNvSpPr>
            <a:spLocks noGrp="1"/>
          </p:cNvSpPr>
          <p:nvPr>
            <p:ph idx="1"/>
          </p:nvPr>
        </p:nvSpPr>
        <p:spPr/>
        <p:txBody>
          <a:bodyPr>
            <a:normAutofit lnSpcReduction="10000"/>
          </a:bodyPr>
          <a:lstStyle/>
          <a:p>
            <a:pPr>
              <a:buNone/>
            </a:pPr>
            <a:r>
              <a:rPr lang="nl-NL" sz="2400" dirty="0"/>
              <a:t>Volgens </a:t>
            </a:r>
            <a:r>
              <a:rPr lang="nl-NL" sz="2400" dirty="0">
                <a:solidFill>
                  <a:srgbClr val="7030A0"/>
                </a:solidFill>
              </a:rPr>
              <a:t>Popper</a:t>
            </a:r>
            <a:r>
              <a:rPr lang="nl-NL" sz="2400" dirty="0"/>
              <a:t> is psychoanalyse geen wetenschappelijk onderbouwde </a:t>
            </a:r>
          </a:p>
          <a:p>
            <a:pPr>
              <a:buNone/>
            </a:pPr>
            <a:r>
              <a:rPr lang="nl-NL" sz="2400" dirty="0"/>
              <a:t>therapie, omdat niet duidelijk is wat – in termen van waarnemingen –</a:t>
            </a:r>
          </a:p>
          <a:p>
            <a:pPr>
              <a:buNone/>
            </a:pPr>
            <a:r>
              <a:rPr lang="nl-NL" sz="2400" dirty="0"/>
              <a:t>het geval zou moeten zijn wil de theorie onwaar blijken. Met andere </a:t>
            </a:r>
          </a:p>
          <a:p>
            <a:pPr>
              <a:buNone/>
            </a:pPr>
            <a:r>
              <a:rPr lang="nl-NL" sz="2400" dirty="0"/>
              <a:t>woorden: hoe kun je de theorie van Freud ooit weerleggen?</a:t>
            </a:r>
          </a:p>
          <a:p>
            <a:pPr>
              <a:buNone/>
            </a:pPr>
            <a:endParaRPr lang="nl-NL" sz="2400" dirty="0"/>
          </a:p>
          <a:p>
            <a:pPr>
              <a:buFontTx/>
              <a:buChar char="-"/>
            </a:pPr>
            <a:r>
              <a:rPr lang="nl-NL" sz="2400" dirty="0"/>
              <a:t>Bestaat ‘het </a:t>
            </a:r>
            <a:r>
              <a:rPr lang="nl-NL" sz="2400" dirty="0">
                <a:solidFill>
                  <a:srgbClr val="7030A0"/>
                </a:solidFill>
              </a:rPr>
              <a:t>onbewuste</a:t>
            </a:r>
            <a:r>
              <a:rPr lang="nl-NL" sz="2400" dirty="0"/>
              <a:t>’ en wat is dat dan?</a:t>
            </a:r>
          </a:p>
          <a:p>
            <a:pPr>
              <a:buFontTx/>
              <a:buChar char="-"/>
            </a:pPr>
            <a:r>
              <a:rPr lang="nl-NL" sz="2400" dirty="0">
                <a:solidFill>
                  <a:srgbClr val="7030A0"/>
                </a:solidFill>
              </a:rPr>
              <a:t>Dromen</a:t>
            </a:r>
            <a:r>
              <a:rPr lang="nl-NL" sz="2400" dirty="0"/>
              <a:t> zijn bij uitstek voor vele interpretaties vatbaar.</a:t>
            </a:r>
          </a:p>
          <a:p>
            <a:pPr>
              <a:buFontTx/>
              <a:buChar char="-"/>
            </a:pPr>
            <a:r>
              <a:rPr lang="nl-NL" sz="2400" dirty="0">
                <a:solidFill>
                  <a:srgbClr val="7030A0"/>
                </a:solidFill>
              </a:rPr>
              <a:t>Erkenning</a:t>
            </a:r>
            <a:r>
              <a:rPr lang="nl-NL" sz="2400" dirty="0"/>
              <a:t> van trauma of ‘</a:t>
            </a:r>
            <a:r>
              <a:rPr lang="nl-NL" sz="2400" dirty="0">
                <a:solidFill>
                  <a:srgbClr val="7030A0"/>
                </a:solidFill>
              </a:rPr>
              <a:t>tegenstribbelen</a:t>
            </a:r>
            <a:r>
              <a:rPr lang="nl-NL" sz="2400" dirty="0"/>
              <a:t>’ bevestigen beide de </a:t>
            </a:r>
          </a:p>
          <a:p>
            <a:pPr>
              <a:buNone/>
            </a:pPr>
            <a:r>
              <a:rPr lang="nl-NL" sz="2400" dirty="0"/>
              <a:t>	diagnose.</a:t>
            </a:r>
          </a:p>
          <a:p>
            <a:pPr>
              <a:buFontTx/>
              <a:buChar char="-"/>
            </a:pPr>
            <a:r>
              <a:rPr lang="nl-NL" sz="2400" dirty="0">
                <a:solidFill>
                  <a:srgbClr val="7030A0"/>
                </a:solidFill>
              </a:rPr>
              <a:t>Placebo-effect </a:t>
            </a:r>
            <a:r>
              <a:rPr lang="nl-NL" sz="2400" dirty="0"/>
              <a:t>(de aandacht van de therapeut doet het echte werk)?</a:t>
            </a:r>
          </a:p>
          <a:p>
            <a:pPr>
              <a:buFontTx/>
              <a:buChar char="-"/>
            </a:pPr>
            <a:endParaRPr lang="nl-NL" sz="2400" dirty="0"/>
          </a:p>
        </p:txBody>
      </p:sp>
    </p:spTree>
    <p:extLst>
      <p:ext uri="{BB962C8B-B14F-4D97-AF65-F5344CB8AC3E}">
        <p14:creationId xmlns:p14="http://schemas.microsoft.com/office/powerpoint/2010/main" val="283842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a:buFont typeface="Wingdings" panose="05000000000000000000" pitchFamily="2" charset="2"/>
              <a:buChar char="Ø"/>
            </a:pPr>
            <a:r>
              <a:rPr lang="nl-NL" dirty="0" smtClean="0"/>
              <a:t>Goede wetenschappers gaan niet uit van verificatie of confirmatie, maar van </a:t>
            </a:r>
            <a:r>
              <a:rPr lang="nl-NL" b="1" dirty="0" smtClean="0"/>
              <a:t>falsificatie.</a:t>
            </a:r>
          </a:p>
          <a:p>
            <a:pPr>
              <a:buFont typeface="Wingdings" panose="05000000000000000000" pitchFamily="2" charset="2"/>
              <a:buChar char="Ø"/>
            </a:pPr>
            <a:r>
              <a:rPr lang="nl-NL" dirty="0" smtClean="0"/>
              <a:t>Zij gaan niet op zoek naar de bevestiging van hun theorie, maar naar de ontkrachting ervan.</a:t>
            </a:r>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76131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marL="0" indent="0">
              <a:buNone/>
            </a:pPr>
            <a:r>
              <a:rPr lang="nl-NL" dirty="0" smtClean="0"/>
              <a:t>Een uitspraak is wetenschappelijker naarmate die:</a:t>
            </a:r>
          </a:p>
          <a:p>
            <a:r>
              <a:rPr lang="nl-NL" dirty="0" smtClean="0"/>
              <a:t>Universeler,</a:t>
            </a:r>
          </a:p>
          <a:p>
            <a:r>
              <a:rPr lang="nl-NL" dirty="0" smtClean="0"/>
              <a:t>Eenduidiger geformuleerd,</a:t>
            </a:r>
          </a:p>
          <a:p>
            <a:r>
              <a:rPr lang="nl-NL" dirty="0" smtClean="0"/>
              <a:t>En gedetailleerder is.</a:t>
            </a:r>
            <a:endParaRPr lang="nl-NL" dirty="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3504137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a:t>
            </a:r>
            <a:r>
              <a:rPr lang="nl-NL" dirty="0"/>
              <a:t>voorbeeld …</a:t>
            </a:r>
          </a:p>
        </p:txBody>
      </p:sp>
      <p:sp>
        <p:nvSpPr>
          <p:cNvPr id="3" name="Tijdelijke aanduiding voor inhoud 2"/>
          <p:cNvSpPr>
            <a:spLocks noGrp="1"/>
          </p:cNvSpPr>
          <p:nvPr>
            <p:ph idx="1"/>
          </p:nvPr>
        </p:nvSpPr>
        <p:spPr/>
        <p:txBody>
          <a:bodyPr>
            <a:normAutofit fontScale="92500"/>
          </a:bodyPr>
          <a:lstStyle/>
          <a:p>
            <a:pPr marL="514350" indent="-514350">
              <a:buFont typeface="+mj-lt"/>
              <a:buAutoNum type="arabicPeriod"/>
            </a:pPr>
            <a:r>
              <a:rPr lang="nl-NL" dirty="0" err="1"/>
              <a:t>Francois</a:t>
            </a:r>
            <a:r>
              <a:rPr lang="nl-NL" dirty="0"/>
              <a:t> zal dit schooljaar zijn vwo-diploma halen en hij zal gemiddeld voor alle door hem gevolgde vakken afgerond het cijfer 8 hebben. </a:t>
            </a:r>
          </a:p>
          <a:p>
            <a:pPr marL="514350" indent="-514350">
              <a:buFont typeface="+mj-lt"/>
              <a:buAutoNum type="arabicPeriod"/>
            </a:pPr>
            <a:r>
              <a:rPr lang="nl-NL" dirty="0" err="1"/>
              <a:t>Francois</a:t>
            </a:r>
            <a:r>
              <a:rPr lang="nl-NL" dirty="0"/>
              <a:t> zal dit schooljaar zijn vwo-diploma halen.</a:t>
            </a:r>
          </a:p>
          <a:p>
            <a:pPr marL="514350" indent="-514350">
              <a:buFont typeface="+mj-lt"/>
              <a:buAutoNum type="arabicPeriod"/>
            </a:pPr>
            <a:r>
              <a:rPr lang="nl-NL" dirty="0" err="1"/>
              <a:t>Francois</a:t>
            </a:r>
            <a:r>
              <a:rPr lang="nl-NL" dirty="0"/>
              <a:t> zal dit schooljaar zijn vwo-diploma halen en hij zal zakken voor zijn vwo-examen.</a:t>
            </a:r>
          </a:p>
          <a:p>
            <a:pPr marL="514350" indent="-514350">
              <a:buFont typeface="+mj-lt"/>
              <a:buAutoNum type="arabicPeriod"/>
            </a:pPr>
            <a:r>
              <a:rPr lang="nl-NL" dirty="0" err="1"/>
              <a:t>Francois</a:t>
            </a:r>
            <a:r>
              <a:rPr lang="nl-NL" dirty="0"/>
              <a:t> zal dit schooljaar zijn vwo-diploma halen of hij zal dit schooljaar zijn vwo-diploma niet halen.</a:t>
            </a:r>
          </a:p>
          <a:p>
            <a:pPr marL="514350" indent="-514350">
              <a:buFont typeface="+mj-lt"/>
              <a:buAutoNum type="arabicPeriod"/>
            </a:pPr>
            <a:r>
              <a:rPr lang="nl-NL" dirty="0" err="1"/>
              <a:t>Francois</a:t>
            </a:r>
            <a:r>
              <a:rPr lang="nl-NL" dirty="0"/>
              <a:t> zal dit schooljaar zijn vwo-diploma halen en hij zal  gemiddeld voor alle door hem gevolgde vakken afgerond het cijfer 7 hebben net zoals alle jongens die vanuit H5 instromen op het vwo.</a:t>
            </a:r>
          </a:p>
        </p:txBody>
      </p:sp>
    </p:spTree>
    <p:extLst>
      <p:ext uri="{BB962C8B-B14F-4D97-AF65-F5344CB8AC3E}">
        <p14:creationId xmlns:p14="http://schemas.microsoft.com/office/powerpoint/2010/main" val="302810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a:buFont typeface="Wingdings" panose="05000000000000000000" pitchFamily="2" charset="2"/>
              <a:buChar char="Ø"/>
            </a:pPr>
            <a:r>
              <a:rPr lang="nl-NL" dirty="0" smtClean="0"/>
              <a:t>Een goede wetenschappelijke theorie doet </a:t>
            </a:r>
            <a:r>
              <a:rPr lang="nl-NL" b="1" dirty="0" smtClean="0"/>
              <a:t>risicovolle voorspellingen</a:t>
            </a:r>
            <a:r>
              <a:rPr lang="nl-NL" dirty="0" smtClean="0"/>
              <a:t>: er zijn nauwkeurige voorspellingen die eenvoudig weerlegd zouden kunnen worden.</a:t>
            </a:r>
          </a:p>
          <a:p>
            <a:pPr marL="0" indent="0">
              <a:buNone/>
            </a:pPr>
            <a:endParaRPr lang="nl-NL" dirty="0" smtClean="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1907277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a:buFont typeface="Wingdings" panose="05000000000000000000" pitchFamily="2" charset="2"/>
              <a:buChar char="Ø"/>
            </a:pPr>
            <a:r>
              <a:rPr lang="nl-NL" dirty="0" smtClean="0"/>
              <a:t>Van een theorie kunnen we nooit zeggen dat deze waar is. Maar overleving van pogingen tot falsificatie draagt bij aan een hoge </a:t>
            </a:r>
            <a:r>
              <a:rPr lang="nl-NL" b="1" dirty="0" err="1" smtClean="0"/>
              <a:t>corroboratie</a:t>
            </a:r>
            <a:r>
              <a:rPr lang="nl-NL" dirty="0" smtClean="0"/>
              <a:t>.</a:t>
            </a:r>
          </a:p>
          <a:p>
            <a:pPr>
              <a:buFont typeface="Wingdings" panose="05000000000000000000" pitchFamily="2" charset="2"/>
              <a:buChar char="Ø"/>
            </a:pPr>
            <a:r>
              <a:rPr lang="nl-NL" dirty="0" smtClean="0"/>
              <a:t>Een theorie met een hoge </a:t>
            </a:r>
            <a:r>
              <a:rPr lang="nl-NL" dirty="0" err="1" smtClean="0"/>
              <a:t>corroboratie</a:t>
            </a:r>
            <a:r>
              <a:rPr lang="nl-NL" dirty="0" smtClean="0"/>
              <a:t> heeft veel pogingen overleefd en is te verkiezen boven een theorie met een lage </a:t>
            </a:r>
            <a:r>
              <a:rPr lang="nl-NL" dirty="0" err="1" smtClean="0"/>
              <a:t>corroboratie</a:t>
            </a:r>
            <a:r>
              <a:rPr lang="nl-NL" dirty="0" smtClean="0"/>
              <a:t>.</a:t>
            </a:r>
          </a:p>
          <a:p>
            <a:pPr marL="0" indent="0">
              <a:buNone/>
            </a:pPr>
            <a:endParaRPr lang="nl-NL" dirty="0" smtClean="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399448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relativiteitstheorie</a:t>
            </a:r>
            <a:endParaRPr lang="nl-NL" dirty="0"/>
          </a:p>
        </p:txBody>
      </p:sp>
      <p:sp>
        <p:nvSpPr>
          <p:cNvPr id="3" name="Tijdelijke aanduiding voor inhoud 2"/>
          <p:cNvSpPr>
            <a:spLocks noGrp="1"/>
          </p:cNvSpPr>
          <p:nvPr>
            <p:ph idx="1"/>
          </p:nvPr>
        </p:nvSpPr>
        <p:spPr>
          <a:xfrm>
            <a:off x="838200" y="1825625"/>
            <a:ext cx="6387253" cy="4351338"/>
          </a:xfrm>
        </p:spPr>
        <p:txBody>
          <a:bodyPr/>
          <a:lstStyle/>
          <a:p>
            <a:pPr marL="0" indent="0">
              <a:buNone/>
            </a:pPr>
            <a:r>
              <a:rPr lang="nl-NL" dirty="0" smtClean="0">
                <a:hlinkClick r:id="rId2"/>
              </a:rPr>
              <a:t>Filmpje</a:t>
            </a:r>
            <a:endParaRPr lang="nl-NL" dirty="0" smtClean="0"/>
          </a:p>
          <a:p>
            <a:pPr marL="0" indent="0">
              <a:buNone/>
            </a:pPr>
            <a:endParaRPr lang="nl-NL" dirty="0"/>
          </a:p>
          <a:p>
            <a:pPr marL="0" indent="0">
              <a:buNone/>
            </a:pPr>
            <a:r>
              <a:rPr lang="nl-NL" dirty="0" smtClean="0"/>
              <a:t>Leg uit wat Popper zou zeggen over Einsteins relativiteitstheorie.</a:t>
            </a:r>
            <a:br>
              <a:rPr lang="nl-NL" dirty="0" smtClean="0"/>
            </a:br>
            <a:r>
              <a:rPr lang="nl-NL" dirty="0" smtClean="0"/>
              <a:t>Gebruik de begrippen:</a:t>
            </a:r>
          </a:p>
          <a:p>
            <a:pPr lvl="1"/>
            <a:r>
              <a:rPr lang="nl-NL" dirty="0" smtClean="0"/>
              <a:t>Falsificatie</a:t>
            </a:r>
          </a:p>
          <a:p>
            <a:pPr lvl="1"/>
            <a:r>
              <a:rPr lang="nl-NL" dirty="0" err="1" smtClean="0"/>
              <a:t>Corroboratie</a:t>
            </a:r>
            <a:endParaRPr lang="nl-NL" dirty="0" smtClean="0"/>
          </a:p>
          <a:p>
            <a:pPr lvl="1"/>
            <a:r>
              <a:rPr lang="nl-NL" dirty="0" smtClean="0"/>
              <a:t>Risicovolle voorspelling</a:t>
            </a:r>
          </a:p>
          <a:p>
            <a:pPr lvl="1"/>
            <a:endParaRPr lang="nl-NL" dirty="0" smtClean="0"/>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7225453" y="1825625"/>
            <a:ext cx="4128347" cy="3390318"/>
          </a:xfrm>
          <a:prstGeom prst="rect">
            <a:avLst/>
          </a:prstGeom>
        </p:spPr>
      </p:pic>
    </p:spTree>
    <p:extLst>
      <p:ext uri="{BB962C8B-B14F-4D97-AF65-F5344CB8AC3E}">
        <p14:creationId xmlns:p14="http://schemas.microsoft.com/office/powerpoint/2010/main" val="16748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igmund_Freud_LIFE.jpg"/>
          <p:cNvPicPr>
            <a:picLocks noGrp="1" noChangeAspect="1"/>
          </p:cNvPicPr>
          <p:nvPr>
            <p:ph idx="1"/>
          </p:nvPr>
        </p:nvPicPr>
        <p:blipFill>
          <a:blip r:embed="rId2" cstate="print"/>
          <a:stretch>
            <a:fillRect/>
          </a:stretch>
        </p:blipFill>
        <p:spPr>
          <a:xfrm>
            <a:off x="3454400" y="284220"/>
            <a:ext cx="4572000" cy="6433397"/>
          </a:xfrm>
          <a:prstGeom prst="rect">
            <a:avLst/>
          </a:prstGeom>
        </p:spPr>
      </p:pic>
    </p:spTree>
    <p:extLst>
      <p:ext uri="{BB962C8B-B14F-4D97-AF65-F5344CB8AC3E}">
        <p14:creationId xmlns:p14="http://schemas.microsoft.com/office/powerpoint/2010/main" val="1303427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Sigmund Freud</a:t>
            </a:r>
          </a:p>
        </p:txBody>
      </p:sp>
      <p:sp>
        <p:nvSpPr>
          <p:cNvPr id="3" name="Tijdelijke aanduiding voor inhoud 2"/>
          <p:cNvSpPr>
            <a:spLocks noGrp="1"/>
          </p:cNvSpPr>
          <p:nvPr>
            <p:ph idx="1"/>
          </p:nvPr>
        </p:nvSpPr>
        <p:spPr/>
        <p:txBody>
          <a:bodyPr>
            <a:normAutofit fontScale="92500"/>
          </a:bodyPr>
          <a:lstStyle/>
          <a:p>
            <a:pPr>
              <a:buNone/>
            </a:pPr>
            <a:r>
              <a:rPr lang="nl-NL" dirty="0">
                <a:solidFill>
                  <a:srgbClr val="7030A0"/>
                </a:solidFill>
              </a:rPr>
              <a:t>Menselijke geest: </a:t>
            </a:r>
          </a:p>
          <a:p>
            <a:pPr>
              <a:buNone/>
            </a:pPr>
            <a:r>
              <a:rPr lang="nl-NL" dirty="0"/>
              <a:t>Es (</a:t>
            </a:r>
            <a:r>
              <a:rPr lang="nl-NL" i="1" dirty="0"/>
              <a:t>het</a:t>
            </a:r>
            <a:r>
              <a:rPr lang="nl-NL" dirty="0"/>
              <a:t>) – dierlijke, met name seksuele, driften (‘</a:t>
            </a:r>
            <a:r>
              <a:rPr lang="nl-NL" dirty="0" err="1"/>
              <a:t>lizard</a:t>
            </a:r>
            <a:r>
              <a:rPr lang="nl-NL" dirty="0"/>
              <a:t> </a:t>
            </a:r>
            <a:r>
              <a:rPr lang="nl-NL" dirty="0" err="1"/>
              <a:t>brain</a:t>
            </a:r>
            <a:r>
              <a:rPr lang="nl-NL" dirty="0"/>
              <a:t>’)</a:t>
            </a:r>
          </a:p>
          <a:p>
            <a:pPr>
              <a:buNone/>
            </a:pPr>
            <a:r>
              <a:rPr lang="nl-NL" dirty="0" err="1"/>
              <a:t>Ich</a:t>
            </a:r>
            <a:r>
              <a:rPr lang="nl-NL" dirty="0"/>
              <a:t> (</a:t>
            </a:r>
            <a:r>
              <a:rPr lang="nl-NL" i="1" dirty="0"/>
              <a:t>ik</a:t>
            </a:r>
            <a:r>
              <a:rPr lang="nl-NL" dirty="0"/>
              <a:t>) – je persoonlijkheid die mede bepaald wordt door zowel Es als …</a:t>
            </a:r>
          </a:p>
          <a:p>
            <a:pPr>
              <a:buNone/>
            </a:pPr>
            <a:r>
              <a:rPr lang="nl-NL" dirty="0" err="1"/>
              <a:t>Über-Ich</a:t>
            </a:r>
            <a:r>
              <a:rPr lang="nl-NL" dirty="0"/>
              <a:t> – je ‘geweten’ dat gevormd wordt door opvoeding in brede zin</a:t>
            </a:r>
          </a:p>
          <a:p>
            <a:pPr>
              <a:buNone/>
            </a:pPr>
            <a:endParaRPr lang="nl-NL" dirty="0"/>
          </a:p>
          <a:p>
            <a:pPr>
              <a:buNone/>
            </a:pPr>
            <a:r>
              <a:rPr lang="nl-NL" dirty="0">
                <a:solidFill>
                  <a:srgbClr val="7030A0"/>
                </a:solidFill>
              </a:rPr>
              <a:t>Psychische problemen </a:t>
            </a:r>
            <a:r>
              <a:rPr lang="nl-NL" dirty="0"/>
              <a:t>ontstaan als Es, </a:t>
            </a:r>
            <a:r>
              <a:rPr lang="nl-NL" dirty="0" err="1"/>
              <a:t>Ich</a:t>
            </a:r>
            <a:r>
              <a:rPr lang="nl-NL" dirty="0"/>
              <a:t> en </a:t>
            </a:r>
            <a:r>
              <a:rPr lang="nl-NL" dirty="0" err="1"/>
              <a:t>Über-Ich</a:t>
            </a:r>
            <a:r>
              <a:rPr lang="nl-NL" dirty="0"/>
              <a:t> geen </a:t>
            </a:r>
          </a:p>
          <a:p>
            <a:pPr>
              <a:buNone/>
            </a:pPr>
            <a:r>
              <a:rPr lang="nl-NL" dirty="0"/>
              <a:t>werkbaar evenwicht vormen als gevolg van </a:t>
            </a:r>
            <a:r>
              <a:rPr lang="nl-NL" dirty="0">
                <a:solidFill>
                  <a:srgbClr val="7030A0"/>
                </a:solidFill>
              </a:rPr>
              <a:t>onbewuste</a:t>
            </a:r>
            <a:r>
              <a:rPr lang="nl-NL" dirty="0"/>
              <a:t> onverwerkte </a:t>
            </a:r>
          </a:p>
          <a:p>
            <a:pPr>
              <a:buNone/>
            </a:pPr>
            <a:r>
              <a:rPr lang="nl-NL" dirty="0"/>
              <a:t>jeugdtrauma’s, onvervulde verlangens, verdrongen gedachtes en </a:t>
            </a:r>
          </a:p>
          <a:p>
            <a:pPr>
              <a:buNone/>
            </a:pPr>
            <a:r>
              <a:rPr lang="nl-NL" dirty="0"/>
              <a:t>onopgeloste problemen.  </a:t>
            </a:r>
          </a:p>
        </p:txBody>
      </p:sp>
    </p:spTree>
    <p:extLst>
      <p:ext uri="{BB962C8B-B14F-4D97-AF65-F5344CB8AC3E}">
        <p14:creationId xmlns:p14="http://schemas.microsoft.com/office/powerpoint/2010/main" val="1093442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Psychoanalyse </a:t>
            </a:r>
          </a:p>
        </p:txBody>
      </p:sp>
      <p:sp>
        <p:nvSpPr>
          <p:cNvPr id="3" name="Tijdelijke aanduiding voor inhoud 2"/>
          <p:cNvSpPr>
            <a:spLocks noGrp="1"/>
          </p:cNvSpPr>
          <p:nvPr>
            <p:ph idx="1"/>
          </p:nvPr>
        </p:nvSpPr>
        <p:spPr/>
        <p:txBody>
          <a:bodyPr/>
          <a:lstStyle/>
          <a:p>
            <a:r>
              <a:rPr lang="nl-NL" dirty="0">
                <a:solidFill>
                  <a:srgbClr val="7030A0"/>
                </a:solidFill>
              </a:rPr>
              <a:t>Gesprekstherapie</a:t>
            </a:r>
            <a:r>
              <a:rPr lang="nl-NL" dirty="0"/>
              <a:t> waarin onbewuste trauma’s (bijvoorbeeld verstoorde relaties met je ouders of seksuele verlangens die je niet kan realiseren) ‘naar boven’ worden gehaald en alsnog worden verwerkt.</a:t>
            </a:r>
          </a:p>
          <a:p>
            <a:r>
              <a:rPr lang="nl-NL" dirty="0">
                <a:solidFill>
                  <a:srgbClr val="7030A0"/>
                </a:solidFill>
              </a:rPr>
              <a:t>Droomduiding:</a:t>
            </a:r>
            <a:r>
              <a:rPr lang="nl-NL" dirty="0"/>
              <a:t> Als je slaapt is de invloed van het </a:t>
            </a:r>
            <a:r>
              <a:rPr lang="nl-NL" dirty="0" err="1"/>
              <a:t>Über-Ich</a:t>
            </a:r>
            <a:r>
              <a:rPr lang="nl-NL" dirty="0"/>
              <a:t> kleiner en komen je verdrongen verlangens, problemen en angsten in verhulde vorm toch in het bewustzijn terecht. Door hier aandacht aan te besteden kun je volgens Freud de oorzaken van iemands psychische problemen in beeld krijgen.</a:t>
            </a:r>
          </a:p>
        </p:txBody>
      </p:sp>
    </p:spTree>
    <p:extLst>
      <p:ext uri="{BB962C8B-B14F-4D97-AF65-F5344CB8AC3E}">
        <p14:creationId xmlns:p14="http://schemas.microsoft.com/office/powerpoint/2010/main" val="46704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Psychoanalyse: De rattenman </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Symptomen</a:t>
            </a:r>
          </a:p>
          <a:p>
            <a:r>
              <a:rPr lang="nl-NL" dirty="0" smtClean="0"/>
              <a:t>Bang dat er iets verschrikkelijks zou gebeuren met zijn vader</a:t>
            </a:r>
          </a:p>
          <a:p>
            <a:r>
              <a:rPr lang="nl-NL" dirty="0"/>
              <a:t>M</a:t>
            </a:r>
            <a:r>
              <a:rPr lang="nl-NL" dirty="0" smtClean="0"/>
              <a:t>isdadige neigingen zoals de drang om mensen te vermoorden</a:t>
            </a:r>
          </a:p>
          <a:p>
            <a:r>
              <a:rPr lang="nl-NL" dirty="0" smtClean="0"/>
              <a:t>Neiging om zijn eigen keel door te snijden met een scheermes</a:t>
            </a:r>
          </a:p>
          <a:p>
            <a:pPr marL="0" indent="0">
              <a:buNone/>
            </a:pPr>
            <a:endParaRPr lang="nl-NL" dirty="0" smtClean="0"/>
          </a:p>
          <a:p>
            <a:pPr marL="0" indent="0">
              <a:buNone/>
            </a:pPr>
            <a:r>
              <a:rPr lang="nl-NL" u="sng" dirty="0" smtClean="0"/>
              <a:t>Freuds analyse</a:t>
            </a:r>
          </a:p>
          <a:p>
            <a:r>
              <a:rPr lang="nl-NL" dirty="0" smtClean="0"/>
              <a:t>De onbewuste wens om zijn vader te vermoorden</a:t>
            </a:r>
          </a:p>
          <a:p>
            <a:pPr marL="0" indent="0">
              <a:buNone/>
            </a:pPr>
            <a:endParaRPr lang="nl-NL" u="sng" dirty="0"/>
          </a:p>
        </p:txBody>
      </p:sp>
    </p:spTree>
    <p:extLst>
      <p:ext uri="{BB962C8B-B14F-4D97-AF65-F5344CB8AC3E}">
        <p14:creationId xmlns:p14="http://schemas.microsoft.com/office/powerpoint/2010/main" val="13374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Psychoanalyse </a:t>
            </a:r>
          </a:p>
        </p:txBody>
      </p:sp>
      <p:sp>
        <p:nvSpPr>
          <p:cNvPr id="3" name="Tijdelijke aanduiding voor inhoud 2"/>
          <p:cNvSpPr>
            <a:spLocks noGrp="1"/>
          </p:cNvSpPr>
          <p:nvPr>
            <p:ph idx="1"/>
          </p:nvPr>
        </p:nvSpPr>
        <p:spPr/>
        <p:txBody>
          <a:bodyPr/>
          <a:lstStyle/>
          <a:p>
            <a:pPr marL="0" indent="0">
              <a:buNone/>
            </a:pPr>
            <a:r>
              <a:rPr lang="nl-NL" dirty="0" smtClean="0"/>
              <a:t>Maak de opdracht</a:t>
            </a:r>
            <a:endParaRPr lang="nl-NL" dirty="0"/>
          </a:p>
        </p:txBody>
      </p:sp>
      <p:pic>
        <p:nvPicPr>
          <p:cNvPr id="4" name="Tijdelijke aanduiding voor inhoud 3" descr="Sigmund_Freud_LIFE.jpg"/>
          <p:cNvPicPr>
            <a:picLocks noChangeAspect="1"/>
          </p:cNvPicPr>
          <p:nvPr/>
        </p:nvPicPr>
        <p:blipFill>
          <a:blip r:embed="rId2" cstate="print"/>
          <a:stretch>
            <a:fillRect/>
          </a:stretch>
        </p:blipFill>
        <p:spPr>
          <a:xfrm>
            <a:off x="6661624" y="365125"/>
            <a:ext cx="4572000" cy="6433397"/>
          </a:xfrm>
          <a:prstGeom prst="rect">
            <a:avLst/>
          </a:prstGeom>
        </p:spPr>
      </p:pic>
    </p:spTree>
    <p:extLst>
      <p:ext uri="{BB962C8B-B14F-4D97-AF65-F5344CB8AC3E}">
        <p14:creationId xmlns:p14="http://schemas.microsoft.com/office/powerpoint/2010/main" val="426070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40441" y="447114"/>
            <a:ext cx="4443486" cy="2387600"/>
          </a:xfrm>
        </p:spPr>
        <p:txBody>
          <a:bodyPr>
            <a:normAutofit/>
          </a:bodyPr>
          <a:lstStyle/>
          <a:p>
            <a:r>
              <a:rPr lang="nl-NL" sz="7200" b="1" dirty="0" smtClean="0"/>
              <a:t>Karl Popper</a:t>
            </a:r>
            <a:endParaRPr lang="nl-NL" sz="7200" b="1"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9262"/>
            <a:ext cx="6953250" cy="5895975"/>
          </a:xfrm>
          <a:prstGeom prst="rect">
            <a:avLst/>
          </a:prstGeom>
        </p:spPr>
      </p:pic>
    </p:spTree>
    <p:extLst>
      <p:ext uri="{BB962C8B-B14F-4D97-AF65-F5344CB8AC3E}">
        <p14:creationId xmlns:p14="http://schemas.microsoft.com/office/powerpoint/2010/main" val="289291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a:buFont typeface="Wingdings" panose="05000000000000000000" pitchFamily="2" charset="2"/>
              <a:buChar char="Ø"/>
            </a:pPr>
            <a:r>
              <a:rPr lang="nl-NL" dirty="0" smtClean="0"/>
              <a:t>Het </a:t>
            </a:r>
            <a:r>
              <a:rPr lang="nl-NL" b="1" dirty="0" smtClean="0"/>
              <a:t>inductieprobleem</a:t>
            </a:r>
            <a:r>
              <a:rPr lang="nl-NL" dirty="0" smtClean="0"/>
              <a:t> is onoplosbaar, maar dat is geen probleem.</a:t>
            </a:r>
          </a:p>
          <a:p>
            <a:pPr>
              <a:buFont typeface="Wingdings" panose="05000000000000000000" pitchFamily="2" charset="2"/>
              <a:buChar char="Ø"/>
            </a:pPr>
            <a:r>
              <a:rPr lang="nl-NL" dirty="0" smtClean="0"/>
              <a:t>Wetenschappers kunnen gebruik maken van </a:t>
            </a:r>
            <a:r>
              <a:rPr lang="nl-NL" b="1" dirty="0" smtClean="0"/>
              <a:t>deductie</a:t>
            </a:r>
            <a:r>
              <a:rPr lang="nl-NL" dirty="0" smtClean="0"/>
              <a:t>.</a:t>
            </a:r>
          </a:p>
          <a:p>
            <a:pPr lvl="1">
              <a:buFont typeface="Wingdings" panose="05000000000000000000" pitchFamily="2" charset="2"/>
              <a:buChar char="Ø"/>
            </a:pPr>
            <a:endParaRPr lang="nl-NL" dirty="0" smtClean="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27289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5550" y="365125"/>
            <a:ext cx="5628249" cy="1325563"/>
          </a:xfrm>
        </p:spPr>
        <p:txBody>
          <a:bodyPr/>
          <a:lstStyle/>
          <a:p>
            <a:r>
              <a:rPr lang="nl-NL" dirty="0" smtClean="0"/>
              <a:t>Karl Popper</a:t>
            </a:r>
            <a:endParaRPr lang="nl-NL" dirty="0"/>
          </a:p>
        </p:txBody>
      </p:sp>
      <p:sp>
        <p:nvSpPr>
          <p:cNvPr id="3" name="Tijdelijke aanduiding voor inhoud 2"/>
          <p:cNvSpPr>
            <a:spLocks noGrp="1"/>
          </p:cNvSpPr>
          <p:nvPr>
            <p:ph idx="1"/>
          </p:nvPr>
        </p:nvSpPr>
        <p:spPr>
          <a:xfrm>
            <a:off x="5725550" y="1825625"/>
            <a:ext cx="6330462" cy="4351338"/>
          </a:xfrm>
        </p:spPr>
        <p:txBody>
          <a:bodyPr>
            <a:normAutofit/>
          </a:bodyPr>
          <a:lstStyle/>
          <a:p>
            <a:pPr marL="0" indent="0">
              <a:buNone/>
            </a:pPr>
            <a:r>
              <a:rPr lang="nl-NL" b="1" dirty="0" smtClean="0"/>
              <a:t>Falsificatie</a:t>
            </a:r>
          </a:p>
          <a:p>
            <a:pPr>
              <a:buFont typeface="Wingdings" panose="05000000000000000000" pitchFamily="2" charset="2"/>
              <a:buChar char="Ø"/>
            </a:pPr>
            <a:r>
              <a:rPr lang="nl-NL" dirty="0" smtClean="0"/>
              <a:t>Demarcatiecriterium: een theorie is wetenschappelijk als deze gefalsifieerd (weerlegd) kan worden.</a:t>
            </a:r>
          </a:p>
          <a:p>
            <a:pPr marL="0" indent="0">
              <a:buNone/>
            </a:pPr>
            <a:endParaRPr lang="nl-NL" dirty="0"/>
          </a:p>
          <a:p>
            <a:r>
              <a:rPr lang="nl-NL" dirty="0" smtClean="0"/>
              <a:t>De uitspraak “Alle zwanen zijn wit” is falsifieerbaar.</a:t>
            </a:r>
            <a:endParaRPr lang="nl-NL" dirty="0"/>
          </a:p>
          <a:p>
            <a:r>
              <a:rPr lang="nl-NL" dirty="0" smtClean="0"/>
              <a:t>Noodzakelijk onwaar als ik een zwarte zwaan waarneem.</a:t>
            </a:r>
          </a:p>
          <a:p>
            <a:pPr marL="0" indent="0">
              <a:buNone/>
            </a:pPr>
            <a:endParaRPr lang="nl-NL" dirty="0" smtClean="0"/>
          </a:p>
        </p:txBody>
      </p:sp>
      <p:pic>
        <p:nvPicPr>
          <p:cNvPr id="7" name="Afbeelding 6"/>
          <p:cNvPicPr>
            <a:picLocks noChangeAspect="1"/>
          </p:cNvPicPr>
          <p:nvPr/>
        </p:nvPicPr>
        <p:blipFill>
          <a:blip r:embed="rId2"/>
          <a:stretch>
            <a:fillRect/>
          </a:stretch>
        </p:blipFill>
        <p:spPr>
          <a:xfrm>
            <a:off x="0" y="-14765"/>
            <a:ext cx="5401994" cy="6872766"/>
          </a:xfrm>
          <a:prstGeom prst="rect">
            <a:avLst/>
          </a:prstGeom>
        </p:spPr>
      </p:pic>
    </p:spTree>
    <p:extLst>
      <p:ext uri="{BB962C8B-B14F-4D97-AF65-F5344CB8AC3E}">
        <p14:creationId xmlns:p14="http://schemas.microsoft.com/office/powerpoint/2010/main" val="401881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751</Words>
  <Application>Microsoft Office PowerPoint</Application>
  <PresentationFormat>Breedbeeld</PresentationFormat>
  <Paragraphs>88</Paragraphs>
  <Slides>17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Wingdings</vt:lpstr>
      <vt:lpstr>Kantoorthema</vt:lpstr>
      <vt:lpstr>Karl Popper over falsicatie</vt:lpstr>
      <vt:lpstr>PowerPoint-presentatie</vt:lpstr>
      <vt:lpstr>Sigmund Freud</vt:lpstr>
      <vt:lpstr>Psychoanalyse </vt:lpstr>
      <vt:lpstr>Psychoanalyse: De rattenman </vt:lpstr>
      <vt:lpstr>Psychoanalyse </vt:lpstr>
      <vt:lpstr>Karl Popper</vt:lpstr>
      <vt:lpstr>Karl Popper</vt:lpstr>
      <vt:lpstr>Karl Popper</vt:lpstr>
      <vt:lpstr>Karl Popper</vt:lpstr>
      <vt:lpstr>Psychoanalyse en falsificatie</vt:lpstr>
      <vt:lpstr>Karl Popper</vt:lpstr>
      <vt:lpstr>Karl Popper</vt:lpstr>
      <vt:lpstr>Een voorbeeld …</vt:lpstr>
      <vt:lpstr>Karl Popper</vt:lpstr>
      <vt:lpstr>Karl Popper</vt:lpstr>
      <vt:lpstr>De relativiteitstheorie</vt:lpstr>
    </vt:vector>
  </TitlesOfParts>
  <Company>ROC Nova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Spoelstra, Olle</dc:creator>
  <cp:lastModifiedBy>Ine Raangs</cp:lastModifiedBy>
  <cp:revision>9</cp:revision>
  <dcterms:created xsi:type="dcterms:W3CDTF">2018-06-16T10:09:07Z</dcterms:created>
  <dcterms:modified xsi:type="dcterms:W3CDTF">2019-01-14T11:33:19Z</dcterms:modified>
</cp:coreProperties>
</file>